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0000"/>
    <a:srgbClr val="1D8527"/>
    <a:srgbClr val="0000FF"/>
    <a:srgbClr val="CC0099"/>
    <a:srgbClr val="CC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786" y="5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1024" units="cm"/>
          <inkml:channel name="Y" type="integer" max="600" units="cm"/>
        </inkml:traceFormat>
        <inkml:channelProperties>
          <inkml:channelProperty channel="X" name="resolution" value="28.36565" units="1/cm"/>
          <inkml:channelProperty channel="Y" name="resolution" value="28.30189" units="1/cm"/>
        </inkml:channelProperties>
      </inkml:inkSource>
      <inkml:timestamp xml:id="ts0" timeString="2018-11-10T19:09:33.534"/>
    </inkml:context>
    <inkml:brush xml:id="br0">
      <inkml:brushProperty name="width" value="0.05292" units="cm"/>
      <inkml:brushProperty name="height" value="0.05292" units="cm"/>
      <inkml:brushProperty name="color" value="#FF0000"/>
    </inkml:brush>
  </inkml:definitions>
  <inkml:trace contextRef="#ctx0" brushRef="#br0">9335 13494</inkml:trace>
  <inkml:trace contextRef="#ctx0" brushRef="#br0" timeOffset="42998.4594">9525 13748,'-63'0,"-128"0,64-32,-95 0,0 32,-64 0,-63 0,-64 0,0 0,64 0,95 0,64 0,126 0,32 0,32 0,-31 0</inkml:trace>
  <inkml:trace contextRef="#ctx0" brushRef="#br0" timeOffset="55322.1643">2445 13748</inkml:trace>
  <inkml:trace contextRef="#ctx0" brushRef="#br0" timeOffset="115389.5999">9938 14097,'-32'0,"-95"32,-63 63,-159 96,-64 31,0 0,96-63,63 0,63-64,32-32,128-63,-1 32,32-32</inkml:trace>
  <inkml:trace contextRef="#ctx0" brushRef="#br0" timeOffset="124607.1271">14923 16605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55884A-C1C4-44EF-8C65-FC680A46A362}"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DB9A5-B824-455B-B694-C28384543665}" type="slidenum">
              <a:rPr lang="en-US" smtClean="0"/>
              <a:t>‹#›</a:t>
            </a:fld>
            <a:endParaRPr lang="en-US"/>
          </a:p>
        </p:txBody>
      </p:sp>
    </p:spTree>
    <p:extLst>
      <p:ext uri="{BB962C8B-B14F-4D97-AF65-F5344CB8AC3E}">
        <p14:creationId xmlns:p14="http://schemas.microsoft.com/office/powerpoint/2010/main" val="2456779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55884A-C1C4-44EF-8C65-FC680A46A362}"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DB9A5-B824-455B-B694-C28384543665}" type="slidenum">
              <a:rPr lang="en-US" smtClean="0"/>
              <a:t>‹#›</a:t>
            </a:fld>
            <a:endParaRPr lang="en-US"/>
          </a:p>
        </p:txBody>
      </p:sp>
    </p:spTree>
    <p:extLst>
      <p:ext uri="{BB962C8B-B14F-4D97-AF65-F5344CB8AC3E}">
        <p14:creationId xmlns:p14="http://schemas.microsoft.com/office/powerpoint/2010/main" val="4093256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55884A-C1C4-44EF-8C65-FC680A46A362}"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DB9A5-B824-455B-B694-C28384543665}" type="slidenum">
              <a:rPr lang="en-US" smtClean="0"/>
              <a:t>‹#›</a:t>
            </a:fld>
            <a:endParaRPr lang="en-US"/>
          </a:p>
        </p:txBody>
      </p:sp>
    </p:spTree>
    <p:extLst>
      <p:ext uri="{BB962C8B-B14F-4D97-AF65-F5344CB8AC3E}">
        <p14:creationId xmlns:p14="http://schemas.microsoft.com/office/powerpoint/2010/main" val="3517322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55884A-C1C4-44EF-8C65-FC680A46A362}"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DB9A5-B824-455B-B694-C28384543665}" type="slidenum">
              <a:rPr lang="en-US" smtClean="0"/>
              <a:t>‹#›</a:t>
            </a:fld>
            <a:endParaRPr lang="en-US"/>
          </a:p>
        </p:txBody>
      </p:sp>
    </p:spTree>
    <p:extLst>
      <p:ext uri="{BB962C8B-B14F-4D97-AF65-F5344CB8AC3E}">
        <p14:creationId xmlns:p14="http://schemas.microsoft.com/office/powerpoint/2010/main" val="1742596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55884A-C1C4-44EF-8C65-FC680A46A362}"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DB9A5-B824-455B-B694-C28384543665}" type="slidenum">
              <a:rPr lang="en-US" smtClean="0"/>
              <a:t>‹#›</a:t>
            </a:fld>
            <a:endParaRPr lang="en-US"/>
          </a:p>
        </p:txBody>
      </p:sp>
    </p:spTree>
    <p:extLst>
      <p:ext uri="{BB962C8B-B14F-4D97-AF65-F5344CB8AC3E}">
        <p14:creationId xmlns:p14="http://schemas.microsoft.com/office/powerpoint/2010/main" val="1461889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55884A-C1C4-44EF-8C65-FC680A46A362}"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7DB9A5-B824-455B-B694-C28384543665}" type="slidenum">
              <a:rPr lang="en-US" smtClean="0"/>
              <a:t>‹#›</a:t>
            </a:fld>
            <a:endParaRPr lang="en-US"/>
          </a:p>
        </p:txBody>
      </p:sp>
    </p:spTree>
    <p:extLst>
      <p:ext uri="{BB962C8B-B14F-4D97-AF65-F5344CB8AC3E}">
        <p14:creationId xmlns:p14="http://schemas.microsoft.com/office/powerpoint/2010/main" val="4278518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55884A-C1C4-44EF-8C65-FC680A46A362}"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7DB9A5-B824-455B-B694-C28384543665}" type="slidenum">
              <a:rPr lang="en-US" smtClean="0"/>
              <a:t>‹#›</a:t>
            </a:fld>
            <a:endParaRPr lang="en-US"/>
          </a:p>
        </p:txBody>
      </p:sp>
    </p:spTree>
    <p:extLst>
      <p:ext uri="{BB962C8B-B14F-4D97-AF65-F5344CB8AC3E}">
        <p14:creationId xmlns:p14="http://schemas.microsoft.com/office/powerpoint/2010/main" val="279672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55884A-C1C4-44EF-8C65-FC680A46A362}"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7DB9A5-B824-455B-B694-C28384543665}" type="slidenum">
              <a:rPr lang="en-US" smtClean="0"/>
              <a:t>‹#›</a:t>
            </a:fld>
            <a:endParaRPr lang="en-US"/>
          </a:p>
        </p:txBody>
      </p:sp>
    </p:spTree>
    <p:extLst>
      <p:ext uri="{BB962C8B-B14F-4D97-AF65-F5344CB8AC3E}">
        <p14:creationId xmlns:p14="http://schemas.microsoft.com/office/powerpoint/2010/main" val="2532181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55884A-C1C4-44EF-8C65-FC680A46A362}"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7DB9A5-B824-455B-B694-C28384543665}" type="slidenum">
              <a:rPr lang="en-US" smtClean="0"/>
              <a:t>‹#›</a:t>
            </a:fld>
            <a:endParaRPr lang="en-US"/>
          </a:p>
        </p:txBody>
      </p:sp>
    </p:spTree>
    <p:extLst>
      <p:ext uri="{BB962C8B-B14F-4D97-AF65-F5344CB8AC3E}">
        <p14:creationId xmlns:p14="http://schemas.microsoft.com/office/powerpoint/2010/main" val="3130875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55884A-C1C4-44EF-8C65-FC680A46A362}"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7DB9A5-B824-455B-B694-C28384543665}" type="slidenum">
              <a:rPr lang="en-US" smtClean="0"/>
              <a:t>‹#›</a:t>
            </a:fld>
            <a:endParaRPr lang="en-US"/>
          </a:p>
        </p:txBody>
      </p:sp>
    </p:spTree>
    <p:extLst>
      <p:ext uri="{BB962C8B-B14F-4D97-AF65-F5344CB8AC3E}">
        <p14:creationId xmlns:p14="http://schemas.microsoft.com/office/powerpoint/2010/main" val="380343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55884A-C1C4-44EF-8C65-FC680A46A362}"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7DB9A5-B824-455B-B694-C28384543665}" type="slidenum">
              <a:rPr lang="en-US" smtClean="0"/>
              <a:t>‹#›</a:t>
            </a:fld>
            <a:endParaRPr lang="en-US"/>
          </a:p>
        </p:txBody>
      </p:sp>
    </p:spTree>
    <p:extLst>
      <p:ext uri="{BB962C8B-B14F-4D97-AF65-F5344CB8AC3E}">
        <p14:creationId xmlns:p14="http://schemas.microsoft.com/office/powerpoint/2010/main" val="163532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55884A-C1C4-44EF-8C65-FC680A46A362}" type="datetimeFigureOut">
              <a:rPr lang="en-US" smtClean="0"/>
              <a:t>11/12/2018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DB9A5-B824-455B-B694-C28384543665}" type="slidenum">
              <a:rPr lang="en-US" smtClean="0"/>
              <a:t>‹#›</a:t>
            </a:fld>
            <a:endParaRPr lang="en-US"/>
          </a:p>
        </p:txBody>
      </p:sp>
    </p:spTree>
    <p:extLst>
      <p:ext uri="{BB962C8B-B14F-4D97-AF65-F5344CB8AC3E}">
        <p14:creationId xmlns:p14="http://schemas.microsoft.com/office/powerpoint/2010/main" val="46872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houghtco.com/neurons-373486" TargetMode="External"/><Relationship Id="rId2" Type="http://schemas.openxmlformats.org/officeDocument/2006/relationships/hyperlink" Target="https://www.thoughtco.com/central-nervous-system-373578" TargetMode="External"/><Relationship Id="rId1" Type="http://schemas.openxmlformats.org/officeDocument/2006/relationships/slideLayout" Target="../slideLayouts/slideLayout1.xml"/><Relationship Id="rId4" Type="http://schemas.openxmlformats.org/officeDocument/2006/relationships/hyperlink" Target="https://www.thoughtco.com/neuroglia-nervous-tissue-glial-cells-anatomy-373198"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en.wikipedia.org/wiki/Gland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Exocrine_gland" TargetMode="External"/><Relationship Id="rId2" Type="http://schemas.openxmlformats.org/officeDocument/2006/relationships/hyperlink" Target="https://en.wikipedia.org/wiki/Endocrine_gland"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en.wikipedia.org/wiki/Basement_membrane"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https://en.wikipedia.org/wiki/Microvillus"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0"/>
            <a:ext cx="8610600" cy="6663363"/>
          </a:xfrm>
          <a:prstGeom prst="rect">
            <a:avLst/>
          </a:prstGeom>
        </p:spPr>
        <p:txBody>
          <a:bodyPr wrap="square">
            <a:spAutoFit/>
          </a:bodyPr>
          <a:lstStyle/>
          <a:p>
            <a:pPr indent="-171450" algn="just">
              <a:lnSpc>
                <a:spcPct val="150000"/>
              </a:lnSpc>
              <a:spcAft>
                <a:spcPts val="1000"/>
              </a:spcAft>
            </a:pPr>
            <a:r>
              <a:rPr lang="en-US" sz="2800" b="1" dirty="0" smtClean="0">
                <a:solidFill>
                  <a:srgbClr val="FF0000"/>
                </a:solidFill>
                <a:effectLst/>
                <a:latin typeface="Times New Roman"/>
                <a:ea typeface="Arial Unicode MS"/>
                <a:cs typeface="Arial"/>
              </a:rPr>
              <a:t>Tissues</a:t>
            </a:r>
            <a:endParaRPr lang="en-US" sz="2800" dirty="0">
              <a:solidFill>
                <a:srgbClr val="FF0000"/>
              </a:solidFill>
              <a:ea typeface="Calibri"/>
              <a:cs typeface="Arial"/>
            </a:endParaRPr>
          </a:p>
          <a:p>
            <a:pPr indent="-171450" algn="just">
              <a:lnSpc>
                <a:spcPct val="150000"/>
              </a:lnSpc>
              <a:spcAft>
                <a:spcPts val="1000"/>
              </a:spcAft>
            </a:pPr>
            <a:r>
              <a:rPr lang="en-US" dirty="0" smtClean="0">
                <a:effectLst/>
                <a:latin typeface="Times New Roman"/>
                <a:ea typeface="Arial Unicode MS"/>
                <a:cs typeface="Arial"/>
              </a:rPr>
              <a:t> </a:t>
            </a:r>
            <a:r>
              <a:rPr lang="en-US" sz="2400" dirty="0" smtClean="0">
                <a:effectLst/>
                <a:latin typeface="Times New Roman"/>
                <a:ea typeface="Arial Unicode MS"/>
                <a:cs typeface="Arial"/>
              </a:rPr>
              <a:t>The human body is composed of </a:t>
            </a:r>
            <a:r>
              <a:rPr lang="en-US" sz="2400" b="1" dirty="0" smtClean="0">
                <a:solidFill>
                  <a:srgbClr val="CC0099"/>
                </a:solidFill>
                <a:effectLst/>
                <a:latin typeface="Times New Roman"/>
                <a:ea typeface="Arial Unicode MS"/>
                <a:cs typeface="Arial"/>
              </a:rPr>
              <a:t>four basic types of tissue</a:t>
            </a:r>
            <a:r>
              <a:rPr lang="en-US" sz="2400" b="1" dirty="0" smtClean="0">
                <a:effectLst/>
                <a:latin typeface="Times New Roman"/>
                <a:ea typeface="Arial Unicode MS"/>
                <a:cs typeface="Arial"/>
              </a:rPr>
              <a:t>:</a:t>
            </a:r>
            <a:r>
              <a:rPr lang="en-US" sz="2400" dirty="0" smtClean="0">
                <a:effectLst/>
                <a:latin typeface="Times New Roman"/>
                <a:ea typeface="Arial Unicode MS"/>
                <a:cs typeface="Arial"/>
              </a:rPr>
              <a:t> </a:t>
            </a:r>
            <a:endParaRPr lang="en-US" sz="2400" dirty="0">
              <a:ea typeface="Calibri"/>
              <a:cs typeface="Arial"/>
            </a:endParaRPr>
          </a:p>
          <a:p>
            <a:pPr marR="0" lvl="0" algn="just">
              <a:lnSpc>
                <a:spcPct val="150000"/>
              </a:lnSpc>
              <a:spcBef>
                <a:spcPts val="0"/>
              </a:spcBef>
              <a:spcAft>
                <a:spcPts val="0"/>
              </a:spcAft>
              <a:buSzPts val="1000"/>
              <a:tabLst>
                <a:tab pos="228600" algn="l"/>
                <a:tab pos="457200" algn="l"/>
              </a:tabLst>
            </a:pPr>
            <a:r>
              <a:rPr lang="en-US" sz="2400" b="1" dirty="0" smtClean="0">
                <a:solidFill>
                  <a:srgbClr val="FF0000"/>
                </a:solidFill>
                <a:effectLst/>
                <a:latin typeface="Times New Roman"/>
                <a:ea typeface="Times New Roman"/>
                <a:cs typeface="Arial"/>
              </a:rPr>
              <a:t>- Epithelial tissue</a:t>
            </a:r>
            <a:r>
              <a:rPr lang="en-US" sz="2400" dirty="0" smtClean="0">
                <a:solidFill>
                  <a:srgbClr val="282828"/>
                </a:solidFill>
                <a:effectLst/>
                <a:latin typeface="Times New Roman"/>
                <a:ea typeface="Times New Roman"/>
                <a:cs typeface="Arial"/>
              </a:rPr>
              <a:t>: This tissue type covers body surfaces and lines body cavities providing protection and allowing for the absorption and secretion of substances.</a:t>
            </a:r>
          </a:p>
          <a:p>
            <a:pPr marR="0" lvl="0" algn="just">
              <a:lnSpc>
                <a:spcPct val="150000"/>
              </a:lnSpc>
              <a:spcBef>
                <a:spcPts val="0"/>
              </a:spcBef>
              <a:spcAft>
                <a:spcPts val="0"/>
              </a:spcAft>
              <a:buSzPts val="1000"/>
              <a:tabLst>
                <a:tab pos="228600" algn="l"/>
                <a:tab pos="457200" algn="l"/>
              </a:tabLst>
            </a:pPr>
            <a:r>
              <a:rPr lang="en-US" sz="2400" dirty="0" smtClean="0">
                <a:solidFill>
                  <a:srgbClr val="282828"/>
                </a:solidFill>
                <a:effectLst/>
                <a:latin typeface="Times New Roman"/>
                <a:ea typeface="Times New Roman"/>
                <a:cs typeface="Arial"/>
              </a:rPr>
              <a:t>- </a:t>
            </a:r>
            <a:r>
              <a:rPr lang="en-US" sz="2400" b="1" dirty="0" smtClean="0">
                <a:solidFill>
                  <a:srgbClr val="FF0000"/>
                </a:solidFill>
                <a:effectLst/>
                <a:latin typeface="Times New Roman"/>
                <a:ea typeface="Times New Roman"/>
                <a:cs typeface="Arial"/>
              </a:rPr>
              <a:t>Connective tissue</a:t>
            </a:r>
            <a:r>
              <a:rPr lang="en-US" sz="2400" dirty="0" smtClean="0">
                <a:solidFill>
                  <a:srgbClr val="282828"/>
                </a:solidFill>
                <a:effectLst/>
                <a:latin typeface="Times New Roman"/>
                <a:ea typeface="Times New Roman"/>
                <a:cs typeface="Arial"/>
              </a:rPr>
              <a:t> serves a connecting function. It supports and binds other tissues in the body.</a:t>
            </a:r>
            <a:endParaRPr lang="en-US" sz="2400" dirty="0">
              <a:ea typeface="Calibri"/>
              <a:cs typeface="Arial"/>
            </a:endParaRPr>
          </a:p>
          <a:p>
            <a:pPr marR="0" lvl="0" algn="just">
              <a:lnSpc>
                <a:spcPct val="150000"/>
              </a:lnSpc>
              <a:spcBef>
                <a:spcPts val="0"/>
              </a:spcBef>
              <a:spcAft>
                <a:spcPts val="1000"/>
              </a:spcAft>
              <a:buSzPts val="1000"/>
              <a:tabLst>
                <a:tab pos="457200" algn="l"/>
              </a:tabLst>
            </a:pPr>
            <a:r>
              <a:rPr lang="en-US" sz="2400" b="1" dirty="0" smtClean="0">
                <a:solidFill>
                  <a:srgbClr val="FF0000"/>
                </a:solidFill>
                <a:latin typeface="Times New Roman"/>
                <a:ea typeface="Times New Roman"/>
                <a:cs typeface="Arial"/>
              </a:rPr>
              <a:t>- </a:t>
            </a:r>
            <a:r>
              <a:rPr lang="en-US" sz="2400" b="1" u="none" strike="noStrike" dirty="0" smtClean="0">
                <a:solidFill>
                  <a:srgbClr val="FF0000"/>
                </a:solidFill>
                <a:effectLst/>
                <a:latin typeface="Times New Roman"/>
                <a:ea typeface="Times New Roman"/>
                <a:cs typeface="Arial"/>
              </a:rPr>
              <a:t>Muscle tissue:</a:t>
            </a:r>
            <a:r>
              <a:rPr lang="en-US" sz="2400" dirty="0" smtClean="0">
                <a:solidFill>
                  <a:srgbClr val="282828"/>
                </a:solidFill>
                <a:effectLst/>
                <a:latin typeface="Times New Roman"/>
                <a:ea typeface="Times New Roman"/>
                <a:cs typeface="Arial"/>
              </a:rPr>
              <a:t>: Excitable cells capable of contraction allow muscle tissue to generate body movement.</a:t>
            </a:r>
            <a:endParaRPr lang="en-US" sz="2400" dirty="0">
              <a:ea typeface="Calibri"/>
              <a:cs typeface="Arial"/>
            </a:endParaRPr>
          </a:p>
          <a:p>
            <a:r>
              <a:rPr lang="en-US" sz="2400" b="1" u="none" strike="noStrike" dirty="0" smtClean="0">
                <a:solidFill>
                  <a:srgbClr val="FF0000"/>
                </a:solidFill>
                <a:effectLst/>
                <a:latin typeface="Times New Roman"/>
                <a:ea typeface="Times New Roman"/>
                <a:cs typeface="Arial"/>
              </a:rPr>
              <a:t>- Nervous tissue</a:t>
            </a:r>
            <a:r>
              <a:rPr lang="en-US" sz="2400" u="none" strike="noStrike" dirty="0" smtClean="0">
                <a:solidFill>
                  <a:srgbClr val="0086A6"/>
                </a:solidFill>
                <a:effectLst/>
                <a:latin typeface="Times New Roman"/>
                <a:ea typeface="Times New Roman"/>
                <a:cs typeface="Arial"/>
              </a:rPr>
              <a:t>:</a:t>
            </a:r>
            <a:r>
              <a:rPr lang="en-US" sz="2400" dirty="0" smtClean="0">
                <a:solidFill>
                  <a:srgbClr val="282828"/>
                </a:solidFill>
                <a:effectLst/>
                <a:latin typeface="Times New Roman"/>
                <a:ea typeface="Times New Roman"/>
              </a:rPr>
              <a:t>: This primary tissue of the </a:t>
            </a:r>
            <a:r>
              <a:rPr lang="en-US" sz="2400" u="none" strike="noStrike" dirty="0" smtClean="0">
                <a:solidFill>
                  <a:srgbClr val="0086A6"/>
                </a:solidFill>
                <a:effectLst/>
                <a:latin typeface="Times New Roman"/>
                <a:ea typeface="Times New Roman"/>
                <a:cs typeface="Arial"/>
                <a:hlinkClick r:id="rId2"/>
              </a:rPr>
              <a:t>nervous system</a:t>
            </a:r>
            <a:r>
              <a:rPr lang="en-US" sz="2400" dirty="0" smtClean="0">
                <a:solidFill>
                  <a:srgbClr val="282828"/>
                </a:solidFill>
                <a:effectLst/>
                <a:latin typeface="Times New Roman"/>
                <a:ea typeface="Times New Roman"/>
              </a:rPr>
              <a:t> allows for communication between various organs and tissues. It is composed of </a:t>
            </a:r>
            <a:r>
              <a:rPr lang="en-US" sz="2400" u="none" strike="noStrike" dirty="0" smtClean="0">
                <a:solidFill>
                  <a:srgbClr val="0086A6"/>
                </a:solidFill>
                <a:effectLst/>
                <a:latin typeface="Times New Roman"/>
                <a:ea typeface="Times New Roman"/>
                <a:cs typeface="Arial"/>
                <a:hlinkClick r:id="rId3"/>
              </a:rPr>
              <a:t>neurons</a:t>
            </a:r>
            <a:r>
              <a:rPr lang="en-US" sz="2400" dirty="0" smtClean="0">
                <a:solidFill>
                  <a:srgbClr val="282828"/>
                </a:solidFill>
                <a:effectLst/>
                <a:latin typeface="Times New Roman"/>
                <a:ea typeface="Times New Roman"/>
              </a:rPr>
              <a:t> and </a:t>
            </a:r>
            <a:r>
              <a:rPr lang="en-US" sz="2400" u="none" strike="noStrike" dirty="0" smtClean="0">
                <a:solidFill>
                  <a:srgbClr val="0086A6"/>
                </a:solidFill>
                <a:effectLst/>
                <a:latin typeface="Times New Roman"/>
                <a:ea typeface="Times New Roman"/>
                <a:cs typeface="Arial"/>
                <a:hlinkClick r:id="rId4"/>
              </a:rPr>
              <a:t>glial cells</a:t>
            </a:r>
            <a:endParaRPr lang="en-US" sz="2400" dirty="0"/>
          </a:p>
        </p:txBody>
      </p:sp>
    </p:spTree>
    <p:extLst>
      <p:ext uri="{BB962C8B-B14F-4D97-AF65-F5344CB8AC3E}">
        <p14:creationId xmlns:p14="http://schemas.microsoft.com/office/powerpoint/2010/main" val="3259807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458200" cy="2308324"/>
          </a:xfrm>
          <a:prstGeom prst="rect">
            <a:avLst/>
          </a:prstGeom>
        </p:spPr>
        <p:txBody>
          <a:bodyPr wrap="square">
            <a:spAutoFit/>
          </a:bodyPr>
          <a:lstStyle/>
          <a:p>
            <a:pPr lvl="0" algn="justLow" fontAlgn="base">
              <a:spcBef>
                <a:spcPct val="0"/>
              </a:spcBef>
              <a:spcAft>
                <a:spcPct val="0"/>
              </a:spcAft>
            </a:pPr>
            <a:r>
              <a:rPr lang="en-US" sz="1400" b="1" dirty="0">
                <a:solidFill>
                  <a:prstClr val="black"/>
                </a:solidFill>
                <a:latin typeface="Times New Roman" pitchFamily="18" charset="0"/>
                <a:ea typeface="Arial Unicode MS" pitchFamily="34" charset="-128"/>
                <a:cs typeface="Times New Roman" pitchFamily="18" charset="0"/>
              </a:rPr>
              <a:t> </a:t>
            </a:r>
            <a:r>
              <a:rPr lang="en-US" sz="2400" b="1" dirty="0">
                <a:solidFill>
                  <a:srgbClr val="FF0000"/>
                </a:solidFill>
                <a:latin typeface="Times New Roman" pitchFamily="18" charset="0"/>
                <a:ea typeface="Arial Unicode MS" pitchFamily="34" charset="-128"/>
                <a:cs typeface="Times New Roman" pitchFamily="18" charset="0"/>
              </a:rPr>
              <a:t>4-Transitional epithelium</a:t>
            </a:r>
            <a:r>
              <a:rPr lang="en-US" sz="2400" dirty="0">
                <a:solidFill>
                  <a:srgbClr val="FF0000"/>
                </a:solidFill>
                <a:latin typeface="Times New Roman" pitchFamily="18" charset="0"/>
                <a:ea typeface="Arial Unicode MS" pitchFamily="34" charset="-128"/>
                <a:cs typeface="Times New Roman" pitchFamily="18" charset="0"/>
              </a:rPr>
              <a:t> or </a:t>
            </a:r>
            <a:r>
              <a:rPr lang="en-US" sz="2400" b="1" dirty="0" err="1" smtClean="0">
                <a:solidFill>
                  <a:srgbClr val="FF0000"/>
                </a:solidFill>
                <a:latin typeface="Times New Roman" pitchFamily="18" charset="0"/>
                <a:ea typeface="Arial Unicode MS" pitchFamily="34" charset="-128"/>
                <a:cs typeface="Times New Roman" pitchFamily="18" charset="0"/>
              </a:rPr>
              <a:t>urothelium</a:t>
            </a:r>
            <a:r>
              <a:rPr lang="en-US" sz="2400" dirty="0" smtClean="0">
                <a:solidFill>
                  <a:prstClr val="black"/>
                </a:solidFill>
                <a:latin typeface="Times New Roman" pitchFamily="18" charset="0"/>
                <a:ea typeface="Arial Unicode MS" pitchFamily="34" charset="-128"/>
                <a:cs typeface="Times New Roman" pitchFamily="18" charset="0"/>
              </a:rPr>
              <a:t>: lines </a:t>
            </a:r>
            <a:r>
              <a:rPr lang="en-US" sz="2400" dirty="0">
                <a:solidFill>
                  <a:srgbClr val="1D8527"/>
                </a:solidFill>
                <a:latin typeface="Times New Roman" pitchFamily="18" charset="0"/>
                <a:ea typeface="Arial Unicode MS" pitchFamily="34" charset="-128"/>
                <a:cs typeface="Times New Roman" pitchFamily="18" charset="0"/>
              </a:rPr>
              <a:t>urinary bladder, ureter, and the upper part of the urethra,</a:t>
            </a:r>
            <a:r>
              <a:rPr lang="en-US" sz="2400" dirty="0">
                <a:solidFill>
                  <a:prstClr val="black"/>
                </a:solidFill>
                <a:latin typeface="Times New Roman" pitchFamily="18" charset="0"/>
                <a:ea typeface="Arial Unicode MS" pitchFamily="34" charset="-128"/>
                <a:cs typeface="Times New Roman" pitchFamily="18" charset="0"/>
              </a:rPr>
              <a:t> is characterized by a superficial layer of domelike cells that are neither squamous nor columnar. </a:t>
            </a:r>
            <a:endParaRPr lang="en-US" sz="2400" dirty="0" smtClean="0">
              <a:solidFill>
                <a:prstClr val="black"/>
              </a:solidFill>
              <a:latin typeface="Times New Roman" pitchFamily="18" charset="0"/>
              <a:ea typeface="Arial Unicode MS" pitchFamily="34" charset="-128"/>
              <a:cs typeface="Times New Roman" pitchFamily="18" charset="0"/>
            </a:endParaRPr>
          </a:p>
          <a:p>
            <a:pPr lvl="0" algn="justLow" fontAlgn="base">
              <a:spcBef>
                <a:spcPct val="0"/>
              </a:spcBef>
              <a:spcAft>
                <a:spcPct val="0"/>
              </a:spcAft>
            </a:pPr>
            <a:r>
              <a:rPr lang="en-US" sz="2400" dirty="0" smtClean="0">
                <a:solidFill>
                  <a:prstClr val="black"/>
                </a:solidFill>
                <a:latin typeface="Times New Roman" pitchFamily="18" charset="0"/>
                <a:ea typeface="Arial Unicode MS" pitchFamily="34" charset="-128"/>
                <a:cs typeface="Times New Roman" pitchFamily="18" charset="0"/>
              </a:rPr>
              <a:t>These </a:t>
            </a:r>
            <a:r>
              <a:rPr lang="en-US" sz="2400" dirty="0">
                <a:solidFill>
                  <a:prstClr val="black"/>
                </a:solidFill>
                <a:latin typeface="Times New Roman" pitchFamily="18" charset="0"/>
                <a:ea typeface="Arial Unicode MS" pitchFamily="34" charset="-128"/>
                <a:cs typeface="Times New Roman" pitchFamily="18" charset="0"/>
              </a:rPr>
              <a:t>cells called </a:t>
            </a:r>
            <a:r>
              <a:rPr lang="en-US" sz="2400" dirty="0">
                <a:solidFill>
                  <a:srgbClr val="0000FF"/>
                </a:solidFill>
                <a:latin typeface="Times New Roman" pitchFamily="18" charset="0"/>
                <a:ea typeface="Arial Unicode MS" pitchFamily="34" charset="-128"/>
                <a:cs typeface="Times New Roman" pitchFamily="18" charset="0"/>
              </a:rPr>
              <a:t>umbrella cells</a:t>
            </a:r>
            <a:r>
              <a:rPr lang="en-US" sz="2400" dirty="0">
                <a:solidFill>
                  <a:prstClr val="black"/>
                </a:solidFill>
                <a:latin typeface="Times New Roman" pitchFamily="18" charset="0"/>
                <a:ea typeface="Arial Unicode MS" pitchFamily="34" charset="-128"/>
                <a:cs typeface="Times New Roman" pitchFamily="18" charset="0"/>
              </a:rPr>
              <a:t>, </a:t>
            </a:r>
            <a:r>
              <a:rPr lang="en-US" sz="2400" dirty="0" smtClean="0">
                <a:solidFill>
                  <a:prstClr val="black"/>
                </a:solidFill>
                <a:latin typeface="Times New Roman" pitchFamily="18" charset="0"/>
                <a:ea typeface="Arial Unicode MS" pitchFamily="34" charset="-128"/>
                <a:cs typeface="Times New Roman" pitchFamily="18" charset="0"/>
              </a:rPr>
              <a:t>are </a:t>
            </a:r>
            <a:r>
              <a:rPr lang="en-US" sz="2400" dirty="0">
                <a:solidFill>
                  <a:prstClr val="black"/>
                </a:solidFill>
                <a:latin typeface="Times New Roman" pitchFamily="18" charset="0"/>
                <a:ea typeface="Arial Unicode MS" pitchFamily="34" charset="-128"/>
                <a:cs typeface="Times New Roman" pitchFamily="18" charset="0"/>
              </a:rPr>
              <a:t>essentially protective against the </a:t>
            </a:r>
            <a:r>
              <a:rPr lang="en-US" sz="2400" dirty="0" smtClean="0">
                <a:solidFill>
                  <a:prstClr val="black"/>
                </a:solidFill>
                <a:latin typeface="Times New Roman" pitchFamily="18" charset="0"/>
                <a:ea typeface="Arial Unicode MS" pitchFamily="34" charset="-128"/>
                <a:cs typeface="Times New Roman" pitchFamily="18" charset="0"/>
              </a:rPr>
              <a:t>hypertonic </a:t>
            </a:r>
            <a:r>
              <a:rPr lang="en-US" sz="2400" dirty="0">
                <a:solidFill>
                  <a:prstClr val="black"/>
                </a:solidFill>
                <a:latin typeface="Times New Roman" pitchFamily="18" charset="0"/>
                <a:ea typeface="Arial Unicode MS" pitchFamily="34" charset="-128"/>
                <a:cs typeface="Times New Roman" pitchFamily="18" charset="0"/>
              </a:rPr>
              <a:t>and potentially cytotoxic effects of urine.</a:t>
            </a:r>
            <a:r>
              <a:rPr lang="en-US" sz="1400" dirty="0">
                <a:solidFill>
                  <a:prstClr val="black"/>
                </a:solidFill>
                <a:latin typeface="Times New Roman" pitchFamily="18" charset="0"/>
                <a:ea typeface="Arial Unicode MS" pitchFamily="34" charset="-128"/>
                <a:cs typeface="Times New Roman" pitchFamily="18" charset="0"/>
              </a:rPr>
              <a:t>.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429000"/>
            <a:ext cx="5105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3090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6707"/>
            <a:ext cx="8839200" cy="6273512"/>
          </a:xfrm>
          <a:prstGeom prst="rect">
            <a:avLst/>
          </a:prstGeom>
        </p:spPr>
        <p:txBody>
          <a:bodyPr wrap="square">
            <a:spAutoFit/>
          </a:bodyPr>
          <a:lstStyle/>
          <a:p>
            <a:pPr algn="just">
              <a:lnSpc>
                <a:spcPct val="150000"/>
              </a:lnSpc>
              <a:spcAft>
                <a:spcPts val="1000"/>
              </a:spcAft>
            </a:pPr>
            <a:r>
              <a:rPr lang="en-US" sz="2400" b="1" dirty="0">
                <a:solidFill>
                  <a:srgbClr val="FF0000"/>
                </a:solidFill>
                <a:latin typeface="Times New Roman"/>
                <a:ea typeface="Arial Unicode MS"/>
                <a:cs typeface="Arial"/>
              </a:rPr>
              <a:t>2-</a:t>
            </a:r>
            <a:r>
              <a:rPr lang="en-US" sz="2400" dirty="0">
                <a:solidFill>
                  <a:srgbClr val="FF0000"/>
                </a:solidFill>
                <a:latin typeface="Times New Roman"/>
                <a:ea typeface="Arial Unicode MS"/>
                <a:cs typeface="Arial"/>
              </a:rPr>
              <a:t> </a:t>
            </a:r>
            <a:r>
              <a:rPr lang="en-US" sz="2400" b="1" dirty="0">
                <a:solidFill>
                  <a:srgbClr val="FF0000"/>
                </a:solidFill>
                <a:latin typeface="Times New Roman"/>
                <a:ea typeface="Arial Unicode MS"/>
                <a:cs typeface="Arial"/>
              </a:rPr>
              <a:t>Glandular Epithelia</a:t>
            </a:r>
            <a:endParaRPr lang="en-US" sz="2400" dirty="0">
              <a:solidFill>
                <a:srgbClr val="FF0000"/>
              </a:solidFill>
              <a:ea typeface="Calibri"/>
              <a:cs typeface="Arial"/>
            </a:endParaRPr>
          </a:p>
          <a:p>
            <a:pPr marL="342900" indent="-342900" algn="just">
              <a:lnSpc>
                <a:spcPct val="150000"/>
              </a:lnSpc>
              <a:spcAft>
                <a:spcPts val="1000"/>
              </a:spcAft>
              <a:buFont typeface="Arial" pitchFamily="34" charset="0"/>
              <a:buChar char="•"/>
            </a:pPr>
            <a:r>
              <a:rPr lang="en-US" sz="2400" dirty="0" smtClean="0">
                <a:solidFill>
                  <a:srgbClr val="222222"/>
                </a:solidFill>
                <a:latin typeface="Times New Roman"/>
                <a:ea typeface="Times New Roman"/>
                <a:cs typeface="Arial"/>
              </a:rPr>
              <a:t> Is </a:t>
            </a:r>
            <a:r>
              <a:rPr lang="en-US" sz="2400" dirty="0">
                <a:solidFill>
                  <a:srgbClr val="222222"/>
                </a:solidFill>
                <a:latin typeface="Times New Roman"/>
                <a:ea typeface="Times New Roman"/>
                <a:cs typeface="Arial"/>
              </a:rPr>
              <a:t>the type of epithelium that forms the </a:t>
            </a:r>
            <a:r>
              <a:rPr lang="en-US" sz="2400" dirty="0">
                <a:solidFill>
                  <a:srgbClr val="0B0080"/>
                </a:solidFill>
                <a:latin typeface="Times New Roman"/>
                <a:ea typeface="Times New Roman"/>
                <a:cs typeface="Arial"/>
                <a:hlinkClick r:id="rId2" tooltip="Glands"/>
              </a:rPr>
              <a:t>glands</a:t>
            </a:r>
            <a:r>
              <a:rPr lang="en-US" sz="2400" dirty="0">
                <a:solidFill>
                  <a:srgbClr val="222222"/>
                </a:solidFill>
                <a:latin typeface="Times New Roman"/>
                <a:ea typeface="Times New Roman"/>
                <a:cs typeface="Arial"/>
              </a:rPr>
              <a:t> </a:t>
            </a:r>
            <a:r>
              <a:rPr lang="en-US" sz="2400" dirty="0" smtClean="0">
                <a:latin typeface="Times New Roman"/>
                <a:ea typeface="Times New Roman"/>
                <a:cs typeface="Arial"/>
              </a:rPr>
              <a:t>.</a:t>
            </a:r>
          </a:p>
          <a:p>
            <a:pPr marL="342900" indent="-342900" algn="just">
              <a:lnSpc>
                <a:spcPct val="150000"/>
              </a:lnSpc>
              <a:spcAft>
                <a:spcPts val="1000"/>
              </a:spcAft>
              <a:buFont typeface="Arial" pitchFamily="34" charset="0"/>
              <a:buChar char="•"/>
            </a:pPr>
            <a:r>
              <a:rPr lang="en-US" sz="2400" dirty="0" smtClean="0">
                <a:latin typeface="Times New Roman"/>
                <a:ea typeface="Arial Unicode MS"/>
                <a:cs typeface="Arial"/>
              </a:rPr>
              <a:t>Glandular </a:t>
            </a:r>
            <a:r>
              <a:rPr lang="en-US" sz="2400" dirty="0">
                <a:latin typeface="Times New Roman"/>
                <a:ea typeface="Arial Unicode MS"/>
                <a:cs typeface="Arial"/>
              </a:rPr>
              <a:t>epithelia are formed by cells specialized to secrete</a:t>
            </a:r>
            <a:r>
              <a:rPr lang="en-US" sz="2400" dirty="0" smtClean="0">
                <a:latin typeface="Times New Roman"/>
                <a:ea typeface="Arial Unicode MS"/>
                <a:cs typeface="Arial"/>
              </a:rPr>
              <a:t>.</a:t>
            </a:r>
          </a:p>
          <a:p>
            <a:pPr marL="342900" indent="-342900" algn="just">
              <a:lnSpc>
                <a:spcPct val="150000"/>
              </a:lnSpc>
              <a:spcAft>
                <a:spcPts val="1000"/>
              </a:spcAft>
              <a:buFont typeface="Arial" pitchFamily="34" charset="0"/>
              <a:buChar char="•"/>
            </a:pPr>
            <a:r>
              <a:rPr lang="en-US" sz="2400" dirty="0" smtClean="0">
                <a:latin typeface="Times New Roman"/>
                <a:ea typeface="Arial Unicode MS"/>
                <a:cs typeface="Arial"/>
              </a:rPr>
              <a:t> </a:t>
            </a:r>
            <a:r>
              <a:rPr lang="en-US" sz="2400" dirty="0">
                <a:latin typeface="Times New Roman"/>
                <a:ea typeface="Arial Unicode MS"/>
                <a:cs typeface="Arial"/>
              </a:rPr>
              <a:t>The molecules to be secreted </a:t>
            </a:r>
            <a:r>
              <a:rPr lang="en-US" sz="2400" dirty="0" smtClean="0">
                <a:latin typeface="Times New Roman"/>
                <a:ea typeface="Arial Unicode MS"/>
                <a:cs typeface="Arial"/>
              </a:rPr>
              <a:t>are stored </a:t>
            </a:r>
            <a:r>
              <a:rPr lang="en-US" sz="2400" dirty="0">
                <a:latin typeface="Times New Roman"/>
                <a:ea typeface="Arial Unicode MS"/>
                <a:cs typeface="Arial"/>
              </a:rPr>
              <a:t>in the </a:t>
            </a:r>
            <a:r>
              <a:rPr lang="en-US" sz="2400" dirty="0">
                <a:solidFill>
                  <a:srgbClr val="0000FF"/>
                </a:solidFill>
                <a:latin typeface="Times New Roman"/>
                <a:ea typeface="Arial Unicode MS"/>
                <a:cs typeface="Arial"/>
              </a:rPr>
              <a:t>cells in small membrane-bound vesicles called</a:t>
            </a:r>
            <a:r>
              <a:rPr lang="en-US" sz="2400" dirty="0">
                <a:latin typeface="Times New Roman"/>
                <a:ea typeface="Arial Unicode MS"/>
                <a:cs typeface="Arial"/>
              </a:rPr>
              <a:t> </a:t>
            </a:r>
            <a:r>
              <a:rPr lang="en-US" sz="2400" b="1" dirty="0">
                <a:solidFill>
                  <a:srgbClr val="FF0000"/>
                </a:solidFill>
                <a:latin typeface="Times New Roman"/>
                <a:ea typeface="Arial Unicode MS"/>
                <a:cs typeface="Arial"/>
              </a:rPr>
              <a:t>secretory granules</a:t>
            </a:r>
            <a:r>
              <a:rPr lang="en-US" sz="2400" b="1" dirty="0">
                <a:latin typeface="Times New Roman"/>
                <a:ea typeface="Arial Unicode MS"/>
                <a:cs typeface="Arial"/>
              </a:rPr>
              <a:t>.</a:t>
            </a:r>
            <a:r>
              <a:rPr lang="en-US" sz="2400" b="1" dirty="0">
                <a:solidFill>
                  <a:srgbClr val="000000"/>
                </a:solidFill>
                <a:latin typeface="Times New Roman"/>
                <a:ea typeface="Times New Roman"/>
                <a:cs typeface="Arial"/>
              </a:rPr>
              <a:t> </a:t>
            </a:r>
            <a:r>
              <a:rPr lang="en-US" sz="2400" dirty="0">
                <a:latin typeface="Times New Roman"/>
                <a:ea typeface="Arial Unicode MS"/>
                <a:cs typeface="Arial"/>
              </a:rPr>
              <a:t> </a:t>
            </a:r>
          </a:p>
          <a:p>
            <a:pPr marL="342900" indent="-342900" algn="just">
              <a:lnSpc>
                <a:spcPct val="150000"/>
              </a:lnSpc>
              <a:spcAft>
                <a:spcPts val="1000"/>
              </a:spcAft>
              <a:buFont typeface="Arial" pitchFamily="34" charset="0"/>
              <a:buChar char="•"/>
            </a:pPr>
            <a:endParaRPr lang="en-US" sz="2400" dirty="0">
              <a:ea typeface="Calibri"/>
              <a:cs typeface="Arial"/>
            </a:endParaRPr>
          </a:p>
          <a:p>
            <a:r>
              <a:rPr lang="en-US" sz="2400" dirty="0">
                <a:latin typeface="Times New Roman"/>
                <a:ea typeface="Arial Unicode MS"/>
              </a:rPr>
              <a:t>The epithelia that form glands can be </a:t>
            </a:r>
            <a:r>
              <a:rPr lang="en-US" sz="2400" dirty="0">
                <a:solidFill>
                  <a:srgbClr val="CC3300"/>
                </a:solidFill>
                <a:latin typeface="Times New Roman"/>
                <a:ea typeface="Arial Unicode MS"/>
              </a:rPr>
              <a:t>classified according to various criteria</a:t>
            </a:r>
            <a:r>
              <a:rPr lang="en-US" sz="2400" dirty="0" smtClean="0">
                <a:solidFill>
                  <a:srgbClr val="CC3300"/>
                </a:solidFill>
                <a:latin typeface="Times New Roman"/>
                <a:ea typeface="Arial Unicode MS"/>
              </a:rPr>
              <a:t>.</a:t>
            </a:r>
          </a:p>
          <a:p>
            <a:pPr marL="342900" lvl="0" indent="-342900">
              <a:buFont typeface="Arial" pitchFamily="34" charset="0"/>
              <a:buChar char="•"/>
            </a:pPr>
            <a:r>
              <a:rPr lang="en-US" sz="2400" dirty="0" smtClean="0">
                <a:latin typeface="Times New Roman"/>
                <a:ea typeface="Arial Unicode MS"/>
              </a:rPr>
              <a:t> </a:t>
            </a:r>
            <a:r>
              <a:rPr lang="en-US" sz="2400" dirty="0">
                <a:solidFill>
                  <a:srgbClr val="CC0099"/>
                </a:solidFill>
                <a:latin typeface="Times New Roman"/>
                <a:ea typeface="Arial Unicode MS"/>
              </a:rPr>
              <a:t>Unicellular glands </a:t>
            </a:r>
            <a:r>
              <a:rPr lang="en-US" sz="2400" dirty="0">
                <a:latin typeface="Times New Roman"/>
                <a:ea typeface="Arial Unicode MS"/>
              </a:rPr>
              <a:t>consist of large isolated secretory </a:t>
            </a:r>
            <a:r>
              <a:rPr lang="en-US" sz="2400" dirty="0" smtClean="0">
                <a:latin typeface="Times New Roman"/>
                <a:ea typeface="Arial Unicode MS"/>
              </a:rPr>
              <a:t>cells(</a:t>
            </a:r>
            <a:r>
              <a:rPr lang="en-US" sz="2400" dirty="0" smtClean="0">
                <a:solidFill>
                  <a:prstClr val="black"/>
                </a:solidFill>
                <a:latin typeface="Times New Roman"/>
                <a:ea typeface="Arial Unicode MS"/>
              </a:rPr>
              <a:t> </a:t>
            </a:r>
            <a:r>
              <a:rPr lang="en-US" sz="2400" b="1" dirty="0">
                <a:solidFill>
                  <a:srgbClr val="FF0000"/>
                </a:solidFill>
                <a:latin typeface="Times New Roman"/>
                <a:ea typeface="Arial Unicode MS"/>
              </a:rPr>
              <a:t>goblet cell</a:t>
            </a:r>
            <a:r>
              <a:rPr lang="en-US" sz="2400" dirty="0">
                <a:solidFill>
                  <a:srgbClr val="1D8527"/>
                </a:solidFill>
                <a:latin typeface="Times New Roman"/>
                <a:ea typeface="Arial Unicode MS"/>
              </a:rPr>
              <a:t> </a:t>
            </a:r>
            <a:r>
              <a:rPr lang="en-US" sz="2400" dirty="0">
                <a:solidFill>
                  <a:prstClr val="black"/>
                </a:solidFill>
                <a:latin typeface="Times New Roman"/>
                <a:ea typeface="Arial Unicode MS"/>
              </a:rPr>
              <a:t>in the lining of the small intestine or respiratory </a:t>
            </a:r>
            <a:r>
              <a:rPr lang="en-US" sz="2400" dirty="0" smtClean="0">
                <a:solidFill>
                  <a:prstClr val="black"/>
                </a:solidFill>
                <a:latin typeface="Times New Roman"/>
                <a:ea typeface="Arial Unicode MS"/>
              </a:rPr>
              <a:t>tract). </a:t>
            </a:r>
            <a:endParaRPr lang="en-US" sz="2400" dirty="0">
              <a:solidFill>
                <a:prstClr val="black"/>
              </a:solidFill>
            </a:endParaRPr>
          </a:p>
          <a:p>
            <a:pPr marL="342900" indent="-342900">
              <a:buFont typeface="Arial" pitchFamily="34" charset="0"/>
              <a:buChar char="•"/>
            </a:pPr>
            <a:endParaRPr lang="en-US" sz="2400" dirty="0" smtClean="0">
              <a:latin typeface="Times New Roman"/>
              <a:ea typeface="Arial Unicode MS"/>
            </a:endParaRPr>
          </a:p>
          <a:p>
            <a:pPr marL="342900" indent="-342900">
              <a:buFont typeface="Arial" pitchFamily="34" charset="0"/>
              <a:buChar char="•"/>
            </a:pPr>
            <a:r>
              <a:rPr lang="en-US" sz="2400" dirty="0" smtClean="0">
                <a:solidFill>
                  <a:srgbClr val="CC0099"/>
                </a:solidFill>
                <a:latin typeface="Times New Roman"/>
                <a:ea typeface="Arial Unicode MS"/>
              </a:rPr>
              <a:t>multicellular </a:t>
            </a:r>
            <a:r>
              <a:rPr lang="en-US" sz="2400" dirty="0">
                <a:solidFill>
                  <a:srgbClr val="CC0099"/>
                </a:solidFill>
                <a:latin typeface="Times New Roman"/>
                <a:ea typeface="Arial Unicode MS"/>
              </a:rPr>
              <a:t>glands</a:t>
            </a:r>
            <a:r>
              <a:rPr lang="en-US" sz="2400" dirty="0">
                <a:latin typeface="Times New Roman"/>
                <a:ea typeface="Arial Unicode MS"/>
              </a:rPr>
              <a:t> have clusters of cells. </a:t>
            </a:r>
            <a:endParaRPr lang="en-US" sz="2400" dirty="0"/>
          </a:p>
        </p:txBody>
      </p:sp>
    </p:spTree>
    <p:extLst>
      <p:ext uri="{BB962C8B-B14F-4D97-AF65-F5344CB8AC3E}">
        <p14:creationId xmlns:p14="http://schemas.microsoft.com/office/powerpoint/2010/main" val="1888471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9050"/>
            <a:ext cx="8647814" cy="3493264"/>
          </a:xfrm>
          <a:prstGeom prst="rect">
            <a:avLst/>
          </a:prstGeom>
        </p:spPr>
        <p:txBody>
          <a:bodyPr wrap="square">
            <a:spAutoFit/>
          </a:bodyPr>
          <a:lstStyle/>
          <a:p>
            <a:pPr algn="just">
              <a:lnSpc>
                <a:spcPct val="150000"/>
              </a:lnSpc>
              <a:spcBef>
                <a:spcPts val="600"/>
              </a:spcBef>
              <a:spcAft>
                <a:spcPts val="600"/>
              </a:spcAft>
            </a:pPr>
            <a:r>
              <a:rPr lang="en-US" sz="2400" dirty="0">
                <a:solidFill>
                  <a:srgbClr val="FF0000"/>
                </a:solidFill>
                <a:latin typeface="Times New Roman"/>
                <a:ea typeface="Times New Roman"/>
                <a:cs typeface="Arial"/>
              </a:rPr>
              <a:t>There are two major classifications of glands</a:t>
            </a:r>
            <a:r>
              <a:rPr lang="en-US" sz="2400" dirty="0">
                <a:solidFill>
                  <a:srgbClr val="0B0080"/>
                </a:solidFill>
                <a:latin typeface="Times New Roman"/>
                <a:ea typeface="Times New Roman"/>
                <a:cs typeface="Arial"/>
              </a:rPr>
              <a:t>: </a:t>
            </a:r>
            <a:r>
              <a:rPr lang="en-US" sz="2400" dirty="0">
                <a:solidFill>
                  <a:srgbClr val="0B0080"/>
                </a:solidFill>
                <a:latin typeface="Times New Roman"/>
                <a:ea typeface="Times New Roman"/>
                <a:cs typeface="Arial"/>
                <a:hlinkClick r:id="rId2" tooltip="Endocrine gland"/>
              </a:rPr>
              <a:t>endocrine glands</a:t>
            </a:r>
            <a:r>
              <a:rPr lang="en-US" sz="2400" dirty="0">
                <a:solidFill>
                  <a:srgbClr val="0B0080"/>
                </a:solidFill>
                <a:latin typeface="Times New Roman"/>
                <a:ea typeface="Times New Roman"/>
                <a:cs typeface="Arial"/>
              </a:rPr>
              <a:t> and </a:t>
            </a:r>
            <a:r>
              <a:rPr lang="en-US" sz="2400" dirty="0">
                <a:solidFill>
                  <a:srgbClr val="0B0080"/>
                </a:solidFill>
                <a:latin typeface="Times New Roman"/>
                <a:ea typeface="Times New Roman"/>
                <a:cs typeface="Arial"/>
                <a:hlinkClick r:id="rId3" tooltip="Exocrine gland"/>
              </a:rPr>
              <a:t>exocrine glands</a:t>
            </a:r>
            <a:r>
              <a:rPr lang="en-US" sz="2400" dirty="0">
                <a:solidFill>
                  <a:srgbClr val="0B0080"/>
                </a:solidFill>
                <a:latin typeface="Times New Roman"/>
                <a:ea typeface="Times New Roman"/>
                <a:cs typeface="Arial"/>
              </a:rPr>
              <a:t>:</a:t>
            </a:r>
            <a:endParaRPr lang="en-US" sz="2400" dirty="0">
              <a:ea typeface="Calibri"/>
              <a:cs typeface="Arial"/>
            </a:endParaRPr>
          </a:p>
          <a:p>
            <a:pPr algn="just">
              <a:lnSpc>
                <a:spcPct val="150000"/>
              </a:lnSpc>
              <a:spcAft>
                <a:spcPts val="120"/>
              </a:spcAft>
            </a:pPr>
            <a:r>
              <a:rPr lang="en-US" sz="2400" b="1" dirty="0">
                <a:solidFill>
                  <a:srgbClr val="FF0000"/>
                </a:solidFill>
                <a:latin typeface="Times New Roman"/>
                <a:ea typeface="Arial Unicode MS"/>
                <a:cs typeface="Arial"/>
              </a:rPr>
              <a:t>Endocrine glands</a:t>
            </a:r>
            <a:r>
              <a:rPr lang="en-US" sz="2400" dirty="0">
                <a:solidFill>
                  <a:srgbClr val="FF0000"/>
                </a:solidFill>
                <a:latin typeface="Times New Roman"/>
                <a:ea typeface="Arial Unicode MS"/>
                <a:cs typeface="Arial"/>
              </a:rPr>
              <a:t> </a:t>
            </a:r>
            <a:r>
              <a:rPr lang="en-US" sz="2400" dirty="0">
                <a:latin typeface="Times New Roman"/>
                <a:ea typeface="Arial Unicode MS"/>
                <a:cs typeface="Arial"/>
              </a:rPr>
              <a:t>have lost their connection to the surface from which they originated during development. These glands are therefore ductless and their secretions are picked up and transported to their sites of action by the bloodstream </a:t>
            </a:r>
            <a:r>
              <a:rPr lang="en-US" sz="2400" dirty="0" smtClean="0">
                <a:latin typeface="Times New Roman"/>
                <a:ea typeface="Arial Unicode MS"/>
                <a:cs typeface="Arial"/>
              </a:rPr>
              <a:t>. </a:t>
            </a:r>
            <a:endParaRPr lang="en-US" sz="2400" dirty="0">
              <a:ea typeface="Calibri"/>
              <a:cs typeface="Arial"/>
            </a:endParaRPr>
          </a:p>
        </p:txBody>
      </p:sp>
      <p:sp>
        <p:nvSpPr>
          <p:cNvPr id="4" name="Rectangle 3"/>
          <p:cNvSpPr/>
          <p:nvPr/>
        </p:nvSpPr>
        <p:spPr>
          <a:xfrm>
            <a:off x="228600" y="3441680"/>
            <a:ext cx="8647814" cy="3416320"/>
          </a:xfrm>
          <a:prstGeom prst="rect">
            <a:avLst/>
          </a:prstGeom>
        </p:spPr>
        <p:txBody>
          <a:bodyPr wrap="square">
            <a:spAutoFit/>
          </a:bodyPr>
          <a:lstStyle/>
          <a:p>
            <a:pPr algn="just">
              <a:lnSpc>
                <a:spcPct val="150000"/>
              </a:lnSpc>
              <a:spcBef>
                <a:spcPts val="500"/>
              </a:spcBef>
              <a:spcAft>
                <a:spcPts val="500"/>
              </a:spcAft>
            </a:pPr>
            <a:r>
              <a:rPr lang="en-US" sz="2400" b="1" dirty="0">
                <a:solidFill>
                  <a:srgbClr val="FF0000"/>
                </a:solidFill>
                <a:latin typeface="Times New Roman"/>
                <a:ea typeface="Arial Unicode MS"/>
                <a:cs typeface="Times New Roman"/>
              </a:rPr>
              <a:t>Exocrine glands</a:t>
            </a:r>
            <a:r>
              <a:rPr lang="en-US" sz="2400" dirty="0">
                <a:solidFill>
                  <a:srgbClr val="FF0000"/>
                </a:solidFill>
                <a:latin typeface="Times New Roman"/>
                <a:ea typeface="Arial Unicode MS"/>
                <a:cs typeface="Times New Roman"/>
              </a:rPr>
              <a:t> </a:t>
            </a:r>
            <a:r>
              <a:rPr lang="en-US" sz="2400" dirty="0">
                <a:latin typeface="Times New Roman"/>
                <a:ea typeface="Arial Unicode MS"/>
                <a:cs typeface="Times New Roman"/>
              </a:rPr>
              <a:t>retain their connection with the surface epithelium, the connection taking the form of tubular ducts lined with epithelial cells through which the secretions pass to the surface.  Exocrine glands have a </a:t>
            </a:r>
            <a:r>
              <a:rPr lang="en-US" sz="2400" b="1" dirty="0">
                <a:solidFill>
                  <a:srgbClr val="3333FF"/>
                </a:solidFill>
                <a:latin typeface="Times New Roman"/>
                <a:ea typeface="Arial Unicode MS"/>
                <a:cs typeface="Times New Roman"/>
              </a:rPr>
              <a:t>secretory portion,</a:t>
            </a:r>
            <a:r>
              <a:rPr lang="en-US" sz="2400" dirty="0">
                <a:solidFill>
                  <a:srgbClr val="3333FF"/>
                </a:solidFill>
                <a:latin typeface="Times New Roman"/>
                <a:ea typeface="Arial Unicode MS"/>
                <a:cs typeface="Times New Roman"/>
              </a:rPr>
              <a:t> </a:t>
            </a:r>
            <a:r>
              <a:rPr lang="en-US" sz="2400" dirty="0">
                <a:latin typeface="Times New Roman"/>
                <a:ea typeface="Arial Unicode MS"/>
                <a:cs typeface="Times New Roman"/>
              </a:rPr>
              <a:t>which contains the cells specialized for secretion, and</a:t>
            </a:r>
            <a:r>
              <a:rPr lang="en-US" sz="2400" dirty="0">
                <a:solidFill>
                  <a:srgbClr val="3333FF"/>
                </a:solidFill>
                <a:latin typeface="Times New Roman"/>
                <a:ea typeface="Arial Unicode MS"/>
                <a:cs typeface="Times New Roman"/>
              </a:rPr>
              <a:t> </a:t>
            </a:r>
            <a:r>
              <a:rPr lang="en-US" sz="2400" b="1" dirty="0">
                <a:solidFill>
                  <a:srgbClr val="3333FF"/>
                </a:solidFill>
                <a:latin typeface="Times New Roman"/>
                <a:ea typeface="Arial Unicode MS"/>
                <a:cs typeface="Times New Roman"/>
              </a:rPr>
              <a:t>ducts</a:t>
            </a:r>
            <a:r>
              <a:rPr lang="en-US" sz="2400" b="1" dirty="0">
                <a:latin typeface="Times New Roman"/>
                <a:ea typeface="Arial Unicode MS"/>
                <a:cs typeface="Times New Roman"/>
              </a:rPr>
              <a:t>,</a:t>
            </a:r>
            <a:r>
              <a:rPr lang="en-US" sz="2400" dirty="0">
                <a:latin typeface="Times New Roman"/>
                <a:ea typeface="Arial Unicode MS"/>
                <a:cs typeface="Times New Roman"/>
              </a:rPr>
              <a:t> which transport the secretion out of the gland. </a:t>
            </a:r>
            <a:endParaRPr lang="en-US" sz="2400" dirty="0">
              <a:effectLst/>
              <a:latin typeface="Times New Roman"/>
              <a:ea typeface="Times New Roman"/>
            </a:endParaRPr>
          </a:p>
        </p:txBody>
      </p:sp>
    </p:spTree>
    <p:extLst>
      <p:ext uri="{BB962C8B-B14F-4D97-AF65-F5344CB8AC3E}">
        <p14:creationId xmlns:p14="http://schemas.microsoft.com/office/powerpoint/2010/main" val="4127171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2945" r="-2945" b="5396"/>
          <a:stretch/>
        </p:blipFill>
        <p:spPr bwMode="auto">
          <a:xfrm>
            <a:off x="838201" y="439103"/>
            <a:ext cx="7696200" cy="59797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76413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572500" cy="4216539"/>
          </a:xfrm>
          <a:prstGeom prst="rect">
            <a:avLst/>
          </a:prstGeom>
        </p:spPr>
        <p:txBody>
          <a:bodyPr wrap="square">
            <a:spAutoFit/>
          </a:bodyPr>
          <a:lstStyle/>
          <a:p>
            <a:pPr algn="just">
              <a:lnSpc>
                <a:spcPct val="150000"/>
              </a:lnSpc>
              <a:spcAft>
                <a:spcPts val="1000"/>
              </a:spcAft>
            </a:pPr>
            <a:r>
              <a:rPr lang="en-US" dirty="0">
                <a:latin typeface="Times New Roman"/>
                <a:ea typeface="Arial Unicode MS"/>
                <a:cs typeface="Arial"/>
              </a:rPr>
              <a:t>The morphology of these </a:t>
            </a:r>
            <a:r>
              <a:rPr lang="en-US" b="1" dirty="0" smtClean="0">
                <a:latin typeface="Times New Roman"/>
                <a:ea typeface="Arial Unicode MS"/>
                <a:cs typeface="Arial"/>
              </a:rPr>
              <a:t>components</a:t>
            </a:r>
            <a:r>
              <a:rPr lang="en-US" dirty="0" smtClean="0">
                <a:latin typeface="Times New Roman"/>
                <a:ea typeface="Arial Unicode MS"/>
                <a:cs typeface="Arial"/>
              </a:rPr>
              <a:t>  </a:t>
            </a:r>
            <a:r>
              <a:rPr lang="en-US" dirty="0">
                <a:latin typeface="Times New Roman"/>
                <a:ea typeface="Arial Unicode MS"/>
                <a:cs typeface="Arial"/>
              </a:rPr>
              <a:t>allows the glands to be classified according to the scheme</a:t>
            </a:r>
            <a:endParaRPr lang="en-US" dirty="0">
              <a:ea typeface="Calibri"/>
              <a:cs typeface="Arial"/>
            </a:endParaRPr>
          </a:p>
          <a:p>
            <a:pPr algn="just">
              <a:lnSpc>
                <a:spcPct val="150000"/>
              </a:lnSpc>
              <a:spcBef>
                <a:spcPts val="500"/>
              </a:spcBef>
              <a:spcAft>
                <a:spcPts val="500"/>
              </a:spcAft>
            </a:pPr>
            <a:r>
              <a:rPr lang="en-US" b="1" dirty="0">
                <a:solidFill>
                  <a:srgbClr val="FF0000"/>
                </a:solidFill>
                <a:latin typeface="Times New Roman"/>
                <a:ea typeface="Arial Unicode MS"/>
                <a:cs typeface="Times New Roman"/>
              </a:rPr>
              <a:t>Simple </a:t>
            </a:r>
            <a:r>
              <a:rPr lang="en-US" b="1" dirty="0" smtClean="0">
                <a:solidFill>
                  <a:srgbClr val="FF0000"/>
                </a:solidFill>
                <a:latin typeface="Times New Roman"/>
                <a:ea typeface="Arial Unicode MS"/>
                <a:cs typeface="Times New Roman"/>
              </a:rPr>
              <a:t>gland :   </a:t>
            </a:r>
            <a:r>
              <a:rPr lang="en-US" dirty="0" smtClean="0">
                <a:solidFill>
                  <a:srgbClr val="333333"/>
                </a:solidFill>
                <a:latin typeface="Times New Roman"/>
                <a:ea typeface="Arial Unicode MS"/>
                <a:cs typeface="Times New Roman"/>
              </a:rPr>
              <a:t>Ducts </a:t>
            </a:r>
            <a:r>
              <a:rPr lang="en-US" dirty="0">
                <a:solidFill>
                  <a:srgbClr val="333333"/>
                </a:solidFill>
                <a:latin typeface="Times New Roman"/>
                <a:ea typeface="Arial Unicode MS"/>
                <a:cs typeface="Times New Roman"/>
              </a:rPr>
              <a:t>can be simple (un branched</a:t>
            </a:r>
            <a:r>
              <a:rPr lang="en-US" dirty="0" smtClean="0">
                <a:solidFill>
                  <a:srgbClr val="333333"/>
                </a:solidFill>
                <a:latin typeface="Times New Roman"/>
                <a:ea typeface="Arial Unicode MS"/>
                <a:cs typeface="Times New Roman"/>
              </a:rPr>
              <a:t>)</a:t>
            </a:r>
            <a:endParaRPr lang="en-US" dirty="0">
              <a:solidFill>
                <a:srgbClr val="FF0000"/>
              </a:solidFill>
              <a:latin typeface="Times New Roman"/>
              <a:ea typeface="Times New Roman"/>
            </a:endParaRPr>
          </a:p>
          <a:p>
            <a:pPr marL="342900" marR="0" lvl="0" indent="-342900" algn="just">
              <a:lnSpc>
                <a:spcPct val="150000"/>
              </a:lnSpc>
              <a:spcBef>
                <a:spcPts val="500"/>
              </a:spcBef>
              <a:spcAft>
                <a:spcPts val="500"/>
              </a:spcAft>
              <a:buFont typeface="+mj-lt"/>
              <a:buAutoNum type="arabicPeriod"/>
            </a:pPr>
            <a:r>
              <a:rPr lang="en-US" dirty="0">
                <a:solidFill>
                  <a:srgbClr val="0000FF"/>
                </a:solidFill>
                <a:latin typeface="Times New Roman"/>
                <a:ea typeface="Times New Roman"/>
                <a:cs typeface="Times New Roman"/>
              </a:rPr>
              <a:t>Simple tubular, mucous secretion, ex. small and large intestine.</a:t>
            </a:r>
            <a:endParaRPr lang="en-US" dirty="0">
              <a:solidFill>
                <a:srgbClr val="0000FF"/>
              </a:solidFill>
              <a:latin typeface="Times New Roman"/>
              <a:ea typeface="Times New Roman"/>
            </a:endParaRPr>
          </a:p>
          <a:p>
            <a:pPr marL="342900" marR="0" lvl="0" indent="-342900" algn="just">
              <a:lnSpc>
                <a:spcPct val="150000"/>
              </a:lnSpc>
              <a:spcBef>
                <a:spcPts val="0"/>
              </a:spcBef>
              <a:spcAft>
                <a:spcPts val="0"/>
              </a:spcAft>
              <a:buFont typeface="+mj-lt"/>
              <a:buAutoNum type="arabicPeriod"/>
            </a:pPr>
            <a:r>
              <a:rPr lang="en-US" dirty="0">
                <a:solidFill>
                  <a:srgbClr val="0000FF"/>
                </a:solidFill>
                <a:latin typeface="Times New Roman"/>
                <a:ea typeface="Calibri"/>
                <a:cs typeface="Arial"/>
              </a:rPr>
              <a:t>Simple branched tubular, mostly mucous secretion, ex. stomach pylorus.</a:t>
            </a:r>
            <a:endParaRPr lang="en-US" dirty="0">
              <a:solidFill>
                <a:srgbClr val="0000FF"/>
              </a:solidFill>
              <a:ea typeface="Calibri"/>
              <a:cs typeface="Arial"/>
            </a:endParaRPr>
          </a:p>
          <a:p>
            <a:pPr marL="342900" marR="0" lvl="0" indent="-342900" algn="just">
              <a:lnSpc>
                <a:spcPct val="150000"/>
              </a:lnSpc>
              <a:spcBef>
                <a:spcPts val="0"/>
              </a:spcBef>
              <a:spcAft>
                <a:spcPts val="0"/>
              </a:spcAft>
              <a:buFont typeface="+mj-lt"/>
              <a:buAutoNum type="arabicPeriod"/>
            </a:pPr>
            <a:r>
              <a:rPr lang="en-US" dirty="0">
                <a:solidFill>
                  <a:srgbClr val="0000FF"/>
                </a:solidFill>
                <a:latin typeface="Times New Roman"/>
                <a:ea typeface="Calibri"/>
                <a:cs typeface="Arial"/>
              </a:rPr>
              <a:t>Simple coiled tubular, sweat secretion, ex. skin sweat glands</a:t>
            </a:r>
            <a:r>
              <a:rPr lang="en-US" dirty="0">
                <a:solidFill>
                  <a:srgbClr val="231F20"/>
                </a:solidFill>
                <a:latin typeface="Times New Roman"/>
                <a:ea typeface="Calibri"/>
                <a:cs typeface="Arial"/>
              </a:rPr>
              <a:t>.</a:t>
            </a:r>
            <a:endParaRPr lang="en-US" dirty="0">
              <a:ea typeface="Calibri"/>
              <a:cs typeface="Arial"/>
            </a:endParaRPr>
          </a:p>
          <a:p>
            <a:pPr marL="342900" marR="0" lvl="0" indent="-342900" algn="just">
              <a:lnSpc>
                <a:spcPct val="150000"/>
              </a:lnSpc>
              <a:spcBef>
                <a:spcPts val="0"/>
              </a:spcBef>
              <a:spcAft>
                <a:spcPts val="0"/>
              </a:spcAft>
              <a:buFont typeface="+mj-lt"/>
              <a:buAutoNum type="arabicPeriod"/>
            </a:pPr>
            <a:r>
              <a:rPr lang="en-US" dirty="0">
                <a:solidFill>
                  <a:srgbClr val="0000FF"/>
                </a:solidFill>
                <a:latin typeface="Times New Roman"/>
                <a:ea typeface="Calibri"/>
                <a:cs typeface="Arial"/>
              </a:rPr>
              <a:t>Simple </a:t>
            </a:r>
            <a:r>
              <a:rPr lang="en-US" dirty="0" err="1">
                <a:solidFill>
                  <a:srgbClr val="0000FF"/>
                </a:solidFill>
                <a:latin typeface="Times New Roman"/>
                <a:ea typeface="Calibri"/>
                <a:cs typeface="Arial"/>
              </a:rPr>
              <a:t>acinar</a:t>
            </a:r>
            <a:r>
              <a:rPr lang="en-US" dirty="0">
                <a:solidFill>
                  <a:srgbClr val="0000FF"/>
                </a:solidFill>
                <a:latin typeface="Times New Roman"/>
                <a:ea typeface="Calibri"/>
                <a:cs typeface="Arial"/>
              </a:rPr>
              <a:t>, </a:t>
            </a:r>
            <a:r>
              <a:rPr lang="en-US" dirty="0" smtClean="0">
                <a:solidFill>
                  <a:srgbClr val="0000FF"/>
                </a:solidFill>
                <a:latin typeface="Times New Roman"/>
                <a:ea typeface="Calibri"/>
                <a:cs typeface="Arial"/>
              </a:rPr>
              <a:t>mucous </a:t>
            </a:r>
            <a:r>
              <a:rPr lang="en-US" dirty="0">
                <a:solidFill>
                  <a:srgbClr val="0000FF"/>
                </a:solidFill>
                <a:latin typeface="Times New Roman"/>
                <a:ea typeface="Calibri"/>
                <a:cs typeface="Arial"/>
              </a:rPr>
              <a:t>secretion, ex. glands </a:t>
            </a:r>
            <a:r>
              <a:rPr lang="en-US" dirty="0" smtClean="0">
                <a:solidFill>
                  <a:srgbClr val="0000FF"/>
                </a:solidFill>
                <a:latin typeface="Times New Roman"/>
                <a:ea typeface="Calibri"/>
                <a:cs typeface="Arial"/>
              </a:rPr>
              <a:t>near </a:t>
            </a:r>
            <a:r>
              <a:rPr lang="en-US" dirty="0">
                <a:solidFill>
                  <a:srgbClr val="0000FF"/>
                </a:solidFill>
                <a:latin typeface="Times New Roman"/>
                <a:ea typeface="Calibri"/>
                <a:cs typeface="Arial"/>
              </a:rPr>
              <a:t>penile urethra.</a:t>
            </a:r>
            <a:endParaRPr lang="en-US" dirty="0">
              <a:solidFill>
                <a:srgbClr val="0000FF"/>
              </a:solidFill>
              <a:ea typeface="Calibri"/>
              <a:cs typeface="Arial"/>
            </a:endParaRPr>
          </a:p>
          <a:p>
            <a:pPr marL="342900" marR="0" lvl="0" indent="-342900" algn="just">
              <a:lnSpc>
                <a:spcPct val="150000"/>
              </a:lnSpc>
              <a:spcBef>
                <a:spcPts val="0"/>
              </a:spcBef>
              <a:spcAft>
                <a:spcPts val="0"/>
              </a:spcAft>
              <a:buFont typeface="+mj-lt"/>
              <a:buAutoNum type="arabicPeriod"/>
            </a:pPr>
            <a:r>
              <a:rPr lang="en-US" dirty="0">
                <a:solidFill>
                  <a:srgbClr val="0000FF"/>
                </a:solidFill>
                <a:latin typeface="Times New Roman"/>
                <a:ea typeface="Calibri"/>
                <a:cs typeface="Arial"/>
              </a:rPr>
              <a:t>Simple branched </a:t>
            </a:r>
            <a:r>
              <a:rPr lang="en-US" dirty="0" err="1" smtClean="0">
                <a:solidFill>
                  <a:srgbClr val="0000FF"/>
                </a:solidFill>
                <a:latin typeface="Times New Roman"/>
                <a:ea typeface="Calibri"/>
                <a:cs typeface="Arial"/>
              </a:rPr>
              <a:t>acinar</a:t>
            </a:r>
            <a:r>
              <a:rPr lang="en-US" dirty="0" smtClean="0">
                <a:solidFill>
                  <a:srgbClr val="0000FF"/>
                </a:solidFill>
                <a:latin typeface="Times New Roman"/>
                <a:ea typeface="Calibri"/>
                <a:cs typeface="Arial"/>
              </a:rPr>
              <a:t>, </a:t>
            </a:r>
            <a:r>
              <a:rPr lang="en-US" dirty="0">
                <a:solidFill>
                  <a:srgbClr val="0000FF"/>
                </a:solidFill>
                <a:latin typeface="Times New Roman"/>
                <a:ea typeface="Calibri"/>
                <a:cs typeface="Arial"/>
              </a:rPr>
              <a:t>sebum secretion, skin sebaceous glands.</a:t>
            </a:r>
            <a:endParaRPr lang="en-US" dirty="0">
              <a:solidFill>
                <a:srgbClr val="0000FF"/>
              </a:solidFill>
              <a:ea typeface="Calibri"/>
              <a:cs typeface="Arial"/>
            </a:endParaRPr>
          </a:p>
          <a:p>
            <a:pPr algn="just">
              <a:lnSpc>
                <a:spcPct val="150000"/>
              </a:lnSpc>
            </a:pPr>
            <a:r>
              <a:rPr lang="en-US" dirty="0">
                <a:solidFill>
                  <a:srgbClr val="0000FF"/>
                </a:solidFill>
                <a:latin typeface="Times New Roman"/>
                <a:ea typeface="Calibri"/>
                <a:cs typeface="Arial"/>
              </a:rPr>
              <a:t> </a:t>
            </a:r>
            <a:endParaRPr lang="en-US" dirty="0">
              <a:solidFill>
                <a:srgbClr val="0000FF"/>
              </a:solidFill>
              <a:ea typeface="Calibri"/>
              <a:cs typeface="Arial"/>
            </a:endParaRPr>
          </a:p>
        </p:txBody>
      </p:sp>
      <p:pic>
        <p:nvPicPr>
          <p:cNvPr id="3" name="Picture 2"/>
          <p:cNvPicPr/>
          <p:nvPr/>
        </p:nvPicPr>
        <p:blipFill rotWithShape="1">
          <a:blip r:embed="rId2">
            <a:extLst>
              <a:ext uri="{28A0092B-C50C-407E-A947-70E740481C1C}">
                <a14:useLocalDpi xmlns:a14="http://schemas.microsoft.com/office/drawing/2010/main" val="0"/>
              </a:ext>
            </a:extLst>
          </a:blip>
          <a:srcRect r="-4826" b="12450"/>
          <a:stretch/>
        </p:blipFill>
        <p:spPr bwMode="auto">
          <a:xfrm>
            <a:off x="419100" y="3886200"/>
            <a:ext cx="8382000" cy="2667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2222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0895" y="352924"/>
            <a:ext cx="8001000" cy="3270126"/>
          </a:xfrm>
          <a:prstGeom prst="rect">
            <a:avLst/>
          </a:prstGeom>
        </p:spPr>
        <p:txBody>
          <a:bodyPr wrap="square">
            <a:spAutoFit/>
          </a:bodyPr>
          <a:lstStyle/>
          <a:p>
            <a:pPr marL="342900" lvl="0" indent="-342900" algn="just">
              <a:lnSpc>
                <a:spcPct val="150000"/>
              </a:lnSpc>
              <a:spcBef>
                <a:spcPts val="675"/>
              </a:spcBef>
              <a:spcAft>
                <a:spcPts val="675"/>
              </a:spcAft>
              <a:buFont typeface="Symbol"/>
              <a:buChar char=""/>
              <a:tabLst>
                <a:tab pos="457200" algn="l"/>
              </a:tabLst>
            </a:pPr>
            <a:r>
              <a:rPr lang="en-US" b="1" dirty="0">
                <a:solidFill>
                  <a:srgbClr val="FF0000"/>
                </a:solidFill>
                <a:latin typeface="Times New Roman"/>
                <a:ea typeface="Arial Unicode MS"/>
                <a:cs typeface="Arial"/>
              </a:rPr>
              <a:t>Compound </a:t>
            </a:r>
            <a:r>
              <a:rPr lang="en-US" b="1" dirty="0" smtClean="0">
                <a:solidFill>
                  <a:srgbClr val="FF0000"/>
                </a:solidFill>
                <a:latin typeface="Times New Roman"/>
                <a:ea typeface="Arial Unicode MS"/>
                <a:cs typeface="Arial"/>
              </a:rPr>
              <a:t>glands</a:t>
            </a:r>
          </a:p>
          <a:p>
            <a:pPr marL="457200" marR="0" algn="just">
              <a:lnSpc>
                <a:spcPct val="150000"/>
              </a:lnSpc>
              <a:spcBef>
                <a:spcPts val="675"/>
              </a:spcBef>
              <a:spcAft>
                <a:spcPts val="675"/>
              </a:spcAft>
              <a:tabLst>
                <a:tab pos="457200" algn="l"/>
              </a:tabLst>
            </a:pPr>
            <a:r>
              <a:rPr lang="en-US" dirty="0">
                <a:solidFill>
                  <a:srgbClr val="333333"/>
                </a:solidFill>
                <a:latin typeface="Times New Roman"/>
                <a:ea typeface="Arial Unicode MS"/>
                <a:cs typeface="Arial"/>
              </a:rPr>
              <a:t>Duct</a:t>
            </a:r>
            <a:r>
              <a:rPr lang="en-US" b="1" dirty="0">
                <a:solidFill>
                  <a:srgbClr val="333333"/>
                </a:solidFill>
                <a:latin typeface="Times New Roman"/>
                <a:ea typeface="Arial Unicode MS"/>
                <a:cs typeface="Arial"/>
              </a:rPr>
              <a:t> </a:t>
            </a:r>
            <a:r>
              <a:rPr lang="en-US" dirty="0">
                <a:solidFill>
                  <a:srgbClr val="333333"/>
                </a:solidFill>
                <a:latin typeface="Times New Roman"/>
                <a:ea typeface="Arial Unicode MS"/>
                <a:cs typeface="Arial"/>
              </a:rPr>
              <a:t>with two or more </a:t>
            </a:r>
            <a:r>
              <a:rPr lang="en-US" dirty="0" smtClean="0">
                <a:solidFill>
                  <a:srgbClr val="333333"/>
                </a:solidFill>
                <a:latin typeface="Times New Roman"/>
                <a:ea typeface="Arial Unicode MS"/>
                <a:cs typeface="Arial"/>
              </a:rPr>
              <a:t>branches</a:t>
            </a:r>
            <a:endParaRPr lang="en-US" dirty="0">
              <a:solidFill>
                <a:srgbClr val="FF0000"/>
              </a:solidFill>
              <a:ea typeface="Calibri"/>
              <a:cs typeface="Arial"/>
            </a:endParaRPr>
          </a:p>
          <a:p>
            <a:pPr marL="342900" marR="0" lvl="0" indent="-342900" algn="just">
              <a:lnSpc>
                <a:spcPct val="150000"/>
              </a:lnSpc>
              <a:spcBef>
                <a:spcPts val="0"/>
              </a:spcBef>
              <a:spcAft>
                <a:spcPts val="0"/>
              </a:spcAft>
              <a:buSzPts val="1400"/>
              <a:buFont typeface="Times New Roman"/>
              <a:buAutoNum type="arabicPeriod"/>
            </a:pPr>
            <a:r>
              <a:rPr lang="en-US" dirty="0">
                <a:solidFill>
                  <a:srgbClr val="0000FF"/>
                </a:solidFill>
                <a:latin typeface="Times New Roman"/>
                <a:ea typeface="Calibri"/>
                <a:cs typeface="Times New Roman"/>
              </a:rPr>
              <a:t>Compound tubular, mucous secretion, Brunner glands of duodenum</a:t>
            </a:r>
          </a:p>
          <a:p>
            <a:pPr marL="342900" marR="0" lvl="0" indent="-342900" algn="just">
              <a:lnSpc>
                <a:spcPct val="150000"/>
              </a:lnSpc>
              <a:spcBef>
                <a:spcPts val="0"/>
              </a:spcBef>
              <a:spcAft>
                <a:spcPts val="0"/>
              </a:spcAft>
              <a:buSzPts val="1400"/>
              <a:buFont typeface="Times New Roman"/>
              <a:buAutoNum type="arabicPeriod"/>
            </a:pPr>
            <a:r>
              <a:rPr lang="en-US" dirty="0">
                <a:solidFill>
                  <a:srgbClr val="0000FF"/>
                </a:solidFill>
                <a:latin typeface="Times New Roman"/>
                <a:ea typeface="Calibri"/>
                <a:cs typeface="Times New Roman"/>
              </a:rPr>
              <a:t>Compound </a:t>
            </a:r>
            <a:r>
              <a:rPr lang="en-US" dirty="0" err="1">
                <a:solidFill>
                  <a:srgbClr val="0000FF"/>
                </a:solidFill>
                <a:latin typeface="Times New Roman"/>
                <a:ea typeface="Calibri"/>
                <a:cs typeface="Times New Roman"/>
              </a:rPr>
              <a:t>acinar</a:t>
            </a:r>
            <a:r>
              <a:rPr lang="en-US" dirty="0">
                <a:solidFill>
                  <a:srgbClr val="0000FF"/>
                </a:solidFill>
                <a:latin typeface="Times New Roman"/>
                <a:ea typeface="Calibri"/>
                <a:cs typeface="Times New Roman"/>
              </a:rPr>
              <a:t>, watery protein - </a:t>
            </a:r>
            <a:r>
              <a:rPr lang="en-US" dirty="0" err="1">
                <a:solidFill>
                  <a:srgbClr val="0000FF"/>
                </a:solidFill>
                <a:latin typeface="Times New Roman"/>
                <a:ea typeface="Calibri"/>
                <a:cs typeface="Times New Roman"/>
              </a:rPr>
              <a:t>aceous</a:t>
            </a:r>
            <a:r>
              <a:rPr lang="en-US" dirty="0">
                <a:solidFill>
                  <a:srgbClr val="0000FF"/>
                </a:solidFill>
                <a:latin typeface="Times New Roman"/>
                <a:ea typeface="Calibri"/>
                <a:cs typeface="Times New Roman"/>
              </a:rPr>
              <a:t> secretion, Parotid glands, pancreas, and mammary glands.</a:t>
            </a:r>
          </a:p>
          <a:p>
            <a:pPr marL="342900" marR="0" lvl="0" indent="-342900" algn="just">
              <a:lnSpc>
                <a:spcPct val="150000"/>
              </a:lnSpc>
              <a:spcBef>
                <a:spcPts val="0"/>
              </a:spcBef>
              <a:spcAft>
                <a:spcPts val="0"/>
              </a:spcAft>
              <a:buSzPts val="1400"/>
              <a:buFont typeface="Times New Roman"/>
              <a:buAutoNum type="arabicPeriod"/>
            </a:pPr>
            <a:r>
              <a:rPr lang="en-US" dirty="0">
                <a:solidFill>
                  <a:srgbClr val="0000FF"/>
                </a:solidFill>
                <a:latin typeface="Times New Roman"/>
                <a:ea typeface="Calibri"/>
                <a:cs typeface="Times New Roman"/>
              </a:rPr>
              <a:t>Compound </a:t>
            </a:r>
            <a:r>
              <a:rPr lang="en-US" dirty="0" err="1">
                <a:solidFill>
                  <a:srgbClr val="0000FF"/>
                </a:solidFill>
                <a:latin typeface="Times New Roman"/>
                <a:ea typeface="Calibri"/>
                <a:cs typeface="Times New Roman"/>
              </a:rPr>
              <a:t>tubuloacinar</a:t>
            </a:r>
            <a:r>
              <a:rPr lang="en-US" dirty="0">
                <a:solidFill>
                  <a:srgbClr val="0000FF"/>
                </a:solidFill>
                <a:latin typeface="Times New Roman"/>
                <a:ea typeface="Calibri"/>
                <a:cs typeface="Times New Roman"/>
              </a:rPr>
              <a:t>. Mucous and serous secretion Submandibular and sublingual salivary glands.</a:t>
            </a:r>
            <a:endParaRPr lang="en-US" dirty="0">
              <a:solidFill>
                <a:srgbClr val="0000FF"/>
              </a:solidFill>
              <a:effectLst/>
              <a:latin typeface="Times New Roman"/>
              <a:ea typeface="Calibri"/>
              <a:cs typeface="Times New Roman"/>
            </a:endParaRPr>
          </a:p>
        </p:txBody>
      </p:sp>
      <p:pic>
        <p:nvPicPr>
          <p:cNvPr id="3" name="Picture 2"/>
          <p:cNvPicPr/>
          <p:nvPr/>
        </p:nvPicPr>
        <p:blipFill rotWithShape="1">
          <a:blip r:embed="rId2">
            <a:extLst>
              <a:ext uri="{28A0092B-C50C-407E-A947-70E740481C1C}">
                <a14:useLocalDpi xmlns:a14="http://schemas.microsoft.com/office/drawing/2010/main" val="0"/>
              </a:ext>
            </a:extLst>
          </a:blip>
          <a:srcRect r="2091" b="13655"/>
          <a:stretch/>
        </p:blipFill>
        <p:spPr bwMode="auto">
          <a:xfrm>
            <a:off x="935096" y="3810000"/>
            <a:ext cx="6850697" cy="26107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459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544"/>
            <a:ext cx="8458200" cy="4524315"/>
          </a:xfrm>
          <a:prstGeom prst="rect">
            <a:avLst/>
          </a:prstGeom>
        </p:spPr>
        <p:txBody>
          <a:bodyPr wrap="square">
            <a:spAutoFit/>
          </a:bodyPr>
          <a:lstStyle/>
          <a:p>
            <a:pPr algn="just">
              <a:lnSpc>
                <a:spcPct val="150000"/>
              </a:lnSpc>
            </a:pPr>
            <a:r>
              <a:rPr lang="en-US" sz="2400" b="1" dirty="0" smtClean="0">
                <a:solidFill>
                  <a:srgbClr val="FF0000"/>
                </a:solidFill>
                <a:effectLst/>
                <a:latin typeface="Times New Roman"/>
                <a:ea typeface="Arial Unicode MS"/>
                <a:cs typeface="Arial"/>
              </a:rPr>
              <a:t>Epithelial tissue</a:t>
            </a:r>
            <a:r>
              <a:rPr lang="en-US" sz="2400" dirty="0" smtClean="0">
                <a:solidFill>
                  <a:srgbClr val="FF0000"/>
                </a:solidFill>
                <a:effectLst/>
                <a:latin typeface="Times New Roman"/>
                <a:ea typeface="MinionPro-Regular"/>
                <a:cs typeface="Arial"/>
              </a:rPr>
              <a:t> </a:t>
            </a:r>
            <a:endParaRPr lang="en-US" sz="2400" dirty="0">
              <a:solidFill>
                <a:srgbClr val="FF0000"/>
              </a:solidFill>
              <a:ea typeface="Calibri"/>
              <a:cs typeface="Arial"/>
            </a:endParaRPr>
          </a:p>
          <a:p>
            <a:pPr algn="just">
              <a:lnSpc>
                <a:spcPct val="150000"/>
              </a:lnSpc>
            </a:pPr>
            <a:r>
              <a:rPr lang="en-US" sz="2400" dirty="0" smtClean="0">
                <a:solidFill>
                  <a:srgbClr val="231F20"/>
                </a:solidFill>
                <a:effectLst/>
                <a:latin typeface="Times New Roman"/>
                <a:ea typeface="MinionPro-Regular"/>
                <a:cs typeface="Arial"/>
              </a:rPr>
              <a:t>Epithelial tissue is one of the four basic tissue types composed of diverse morphologic and functional subtypes that </a:t>
            </a:r>
            <a:r>
              <a:rPr lang="en-US" sz="2400" dirty="0" smtClean="0">
                <a:solidFill>
                  <a:srgbClr val="00B050"/>
                </a:solidFill>
                <a:effectLst/>
                <a:latin typeface="Times New Roman"/>
                <a:ea typeface="MinionPro-Regular"/>
                <a:cs typeface="Arial"/>
              </a:rPr>
              <a:t>cover body surfaces,</a:t>
            </a:r>
            <a:r>
              <a:rPr lang="en-US" sz="2400" dirty="0" smtClean="0">
                <a:solidFill>
                  <a:srgbClr val="231F20"/>
                </a:solidFill>
                <a:effectLst/>
                <a:latin typeface="Times New Roman"/>
                <a:ea typeface="MinionPro-Regular"/>
                <a:cs typeface="Arial"/>
              </a:rPr>
              <a:t> </a:t>
            </a:r>
            <a:r>
              <a:rPr lang="en-US" sz="2400" dirty="0" smtClean="0">
                <a:solidFill>
                  <a:srgbClr val="00B050"/>
                </a:solidFill>
                <a:effectLst/>
                <a:latin typeface="Times New Roman"/>
                <a:ea typeface="MinionPro-Regular"/>
                <a:cs typeface="Arial"/>
              </a:rPr>
              <a:t>line body cavities</a:t>
            </a:r>
            <a:r>
              <a:rPr lang="en-US" sz="2400" dirty="0" smtClean="0">
                <a:solidFill>
                  <a:srgbClr val="231F20"/>
                </a:solidFill>
                <a:effectLst/>
                <a:latin typeface="Times New Roman"/>
                <a:ea typeface="MinionPro-Regular"/>
                <a:cs typeface="Arial"/>
              </a:rPr>
              <a:t>, and </a:t>
            </a:r>
            <a:r>
              <a:rPr lang="en-US" sz="2400" dirty="0" smtClean="0">
                <a:solidFill>
                  <a:srgbClr val="00B050"/>
                </a:solidFill>
                <a:effectLst/>
                <a:latin typeface="Times New Roman"/>
                <a:ea typeface="MinionPro-Regular"/>
                <a:cs typeface="Arial"/>
              </a:rPr>
              <a:t>form glands</a:t>
            </a:r>
            <a:r>
              <a:rPr lang="en-US" sz="2400" dirty="0" smtClean="0">
                <a:solidFill>
                  <a:srgbClr val="231F20"/>
                </a:solidFill>
                <a:effectLst/>
                <a:latin typeface="Times New Roman"/>
                <a:ea typeface="MinionPro-Regular"/>
                <a:cs typeface="Arial"/>
              </a:rPr>
              <a:t>. The unique feature of the epithelial tissues is </a:t>
            </a:r>
            <a:r>
              <a:rPr lang="en-US" sz="2400" dirty="0" smtClean="0">
                <a:solidFill>
                  <a:srgbClr val="002060"/>
                </a:solidFill>
                <a:effectLst/>
                <a:latin typeface="Times New Roman"/>
                <a:ea typeface="MinionPro-Regular"/>
                <a:cs typeface="Arial"/>
              </a:rPr>
              <a:t>its highly cellular composition with little extracellular matrix (ECM</a:t>
            </a:r>
            <a:r>
              <a:rPr lang="en-US" sz="2400" dirty="0" smtClean="0">
                <a:solidFill>
                  <a:srgbClr val="231F20"/>
                </a:solidFill>
                <a:effectLst/>
                <a:latin typeface="Times New Roman"/>
                <a:ea typeface="MinionPro-Regular"/>
                <a:cs typeface="Arial"/>
              </a:rPr>
              <a:t>). Epithelial tissues rest on top of the </a:t>
            </a:r>
            <a:r>
              <a:rPr lang="en-US" sz="2400" dirty="0" smtClean="0">
                <a:solidFill>
                  <a:srgbClr val="FF0000"/>
                </a:solidFill>
                <a:effectLst/>
                <a:latin typeface="Times New Roman"/>
                <a:ea typeface="MinionPro-Regular"/>
                <a:cs typeface="Arial"/>
              </a:rPr>
              <a:t>basement membrane</a:t>
            </a:r>
            <a:r>
              <a:rPr lang="en-US" sz="2400" dirty="0" smtClean="0">
                <a:solidFill>
                  <a:srgbClr val="231F20"/>
                </a:solidFill>
                <a:effectLst/>
                <a:latin typeface="Times New Roman"/>
                <a:ea typeface="MinionPro-Regular"/>
                <a:cs typeface="Arial"/>
              </a:rPr>
              <a:t>, which separates epithelia from underlying connective tissues. </a:t>
            </a:r>
            <a:endParaRPr lang="en-US" sz="2400" dirty="0">
              <a:ea typeface="Calibri"/>
              <a:cs typeface="Aria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338" b="1585"/>
          <a:stretch/>
        </p:blipFill>
        <p:spPr bwMode="auto">
          <a:xfrm>
            <a:off x="3317358" y="4552829"/>
            <a:ext cx="5334000" cy="185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880200" y="4857840"/>
              <a:ext cx="4492440" cy="1120320"/>
            </p14:xfrm>
          </p:contentPart>
        </mc:Choice>
        <mc:Fallback xmlns="">
          <p:pic>
            <p:nvPicPr>
              <p:cNvPr id="2" name="Ink 1"/>
              <p:cNvPicPr/>
              <p:nvPr/>
            </p:nvPicPr>
            <p:blipFill>
              <a:blip r:embed="rId4"/>
              <a:stretch>
                <a:fillRect/>
              </a:stretch>
            </p:blipFill>
            <p:spPr>
              <a:xfrm>
                <a:off x="870840" y="4848480"/>
                <a:ext cx="4511160" cy="1139040"/>
              </a:xfrm>
              <a:prstGeom prst="rect">
                <a:avLst/>
              </a:prstGeom>
            </p:spPr>
          </p:pic>
        </mc:Fallback>
      </mc:AlternateContent>
      <p:sp>
        <p:nvSpPr>
          <p:cNvPr id="4" name="Rectangle 3"/>
          <p:cNvSpPr/>
          <p:nvPr/>
        </p:nvSpPr>
        <p:spPr>
          <a:xfrm>
            <a:off x="469416" y="5479714"/>
            <a:ext cx="2719014" cy="461665"/>
          </a:xfrm>
          <a:prstGeom prst="rect">
            <a:avLst/>
          </a:prstGeom>
        </p:spPr>
        <p:txBody>
          <a:bodyPr wrap="none">
            <a:spAutoFit/>
          </a:bodyPr>
          <a:lstStyle/>
          <a:p>
            <a:r>
              <a:rPr lang="en-US" sz="2400" dirty="0">
                <a:solidFill>
                  <a:srgbClr val="FF0000"/>
                </a:solidFill>
                <a:latin typeface="Times New Roman"/>
                <a:ea typeface="MinionPro-Regular"/>
                <a:cs typeface="Arial"/>
              </a:rPr>
              <a:t>basement membrane</a:t>
            </a:r>
            <a:endParaRPr lang="en-US" dirty="0"/>
          </a:p>
        </p:txBody>
      </p:sp>
      <p:sp>
        <p:nvSpPr>
          <p:cNvPr id="5" name="Rectangle 4"/>
          <p:cNvSpPr/>
          <p:nvPr/>
        </p:nvSpPr>
        <p:spPr>
          <a:xfrm>
            <a:off x="469416" y="4696278"/>
            <a:ext cx="1922321" cy="461665"/>
          </a:xfrm>
          <a:prstGeom prst="rect">
            <a:avLst/>
          </a:prstGeom>
        </p:spPr>
        <p:txBody>
          <a:bodyPr wrap="none">
            <a:spAutoFit/>
          </a:bodyPr>
          <a:lstStyle/>
          <a:p>
            <a:r>
              <a:rPr lang="en-US" sz="2400" dirty="0">
                <a:solidFill>
                  <a:srgbClr val="FF0000"/>
                </a:solidFill>
                <a:latin typeface="Times New Roman"/>
                <a:ea typeface="MinionPro-Regular"/>
                <a:cs typeface="Arial"/>
              </a:rPr>
              <a:t>epithelial </a:t>
            </a:r>
            <a:r>
              <a:rPr lang="en-US" sz="2400" dirty="0" smtClean="0">
                <a:solidFill>
                  <a:srgbClr val="FF0000"/>
                </a:solidFill>
                <a:latin typeface="Times New Roman"/>
                <a:ea typeface="MinionPro-Regular"/>
                <a:cs typeface="Arial"/>
              </a:rPr>
              <a:t> cell</a:t>
            </a:r>
            <a:endParaRPr lang="en-US" dirty="0">
              <a:solidFill>
                <a:srgbClr val="FF0000"/>
              </a:solidFill>
            </a:endParaRPr>
          </a:p>
        </p:txBody>
      </p:sp>
    </p:spTree>
    <p:extLst>
      <p:ext uri="{BB962C8B-B14F-4D97-AF65-F5344CB8AC3E}">
        <p14:creationId xmlns:p14="http://schemas.microsoft.com/office/powerpoint/2010/main" val="523090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40326"/>
            <a:ext cx="7924800" cy="3311163"/>
          </a:xfrm>
          <a:prstGeom prst="rect">
            <a:avLst/>
          </a:prstGeom>
        </p:spPr>
        <p:txBody>
          <a:bodyPr wrap="square">
            <a:spAutoFit/>
          </a:bodyPr>
          <a:lstStyle/>
          <a:p>
            <a:pPr algn="just">
              <a:lnSpc>
                <a:spcPct val="150000"/>
              </a:lnSpc>
            </a:pPr>
            <a:r>
              <a:rPr lang="en-US" sz="2400" dirty="0" smtClean="0">
                <a:solidFill>
                  <a:srgbClr val="002060"/>
                </a:solidFill>
                <a:effectLst/>
                <a:latin typeface="Times New Roman"/>
                <a:ea typeface="Arial Unicode MS"/>
                <a:cs typeface="Arial"/>
              </a:rPr>
              <a:t>The principal functions of epithelial tissues are:</a:t>
            </a:r>
            <a:endParaRPr lang="en-US" sz="2400" dirty="0">
              <a:solidFill>
                <a:srgbClr val="002060"/>
              </a:solidFill>
              <a:ea typeface="Calibri"/>
              <a:cs typeface="Arial"/>
            </a:endParaRPr>
          </a:p>
          <a:p>
            <a:pPr marL="342900" indent="-342900" algn="just">
              <a:lnSpc>
                <a:spcPct val="150000"/>
              </a:lnSpc>
              <a:buFont typeface="Arial" pitchFamily="34" charset="0"/>
              <a:buChar char="•"/>
            </a:pPr>
            <a:r>
              <a:rPr lang="en-US" sz="2400" dirty="0" smtClean="0">
                <a:solidFill>
                  <a:srgbClr val="1D8527"/>
                </a:solidFill>
                <a:effectLst/>
                <a:latin typeface="Times New Roman"/>
                <a:ea typeface="Arial Unicode MS"/>
                <a:cs typeface="Arial"/>
              </a:rPr>
              <a:t>  Covering, lining, and protecting surfaces</a:t>
            </a:r>
            <a:r>
              <a:rPr lang="en-US" sz="2400" dirty="0" smtClean="0">
                <a:solidFill>
                  <a:srgbClr val="FF0000"/>
                </a:solidFill>
                <a:effectLst/>
                <a:latin typeface="Times New Roman"/>
                <a:ea typeface="Arial Unicode MS"/>
                <a:cs typeface="Arial"/>
              </a:rPr>
              <a:t> (</a:t>
            </a:r>
            <a:r>
              <a:rPr lang="en-US" sz="2400" dirty="0" err="1" smtClean="0">
                <a:solidFill>
                  <a:srgbClr val="333333"/>
                </a:solidFill>
                <a:effectLst/>
                <a:latin typeface="Times New Roman"/>
                <a:ea typeface="Arial Unicode MS"/>
                <a:cs typeface="Arial"/>
              </a:rPr>
              <a:t>eg</a:t>
            </a:r>
            <a:r>
              <a:rPr lang="en-US" sz="2400" dirty="0" smtClean="0">
                <a:solidFill>
                  <a:srgbClr val="333333"/>
                </a:solidFill>
                <a:effectLst/>
                <a:latin typeface="Times New Roman"/>
                <a:ea typeface="Arial Unicode MS"/>
                <a:cs typeface="Arial"/>
              </a:rPr>
              <a:t>, </a:t>
            </a:r>
            <a:r>
              <a:rPr lang="en-US" sz="2400" dirty="0" smtClean="0">
                <a:solidFill>
                  <a:srgbClr val="FF0000"/>
                </a:solidFill>
                <a:effectLst/>
                <a:latin typeface="Times New Roman"/>
                <a:ea typeface="Arial Unicode MS"/>
                <a:cs typeface="Arial"/>
              </a:rPr>
              <a:t>skin)</a:t>
            </a:r>
            <a:r>
              <a:rPr lang="en-US" sz="2400" dirty="0" smtClean="0">
                <a:solidFill>
                  <a:srgbClr val="333333"/>
                </a:solidFill>
                <a:effectLst/>
                <a:latin typeface="Times New Roman"/>
                <a:ea typeface="Arial Unicode MS"/>
                <a:cs typeface="Arial"/>
              </a:rPr>
              <a:t>.</a:t>
            </a:r>
            <a:r>
              <a:rPr lang="en-US" sz="2400" dirty="0" smtClean="0">
                <a:effectLst/>
                <a:latin typeface="Times New Roman"/>
                <a:ea typeface="Calibri"/>
                <a:cs typeface="Arial"/>
              </a:rPr>
              <a:t> </a:t>
            </a:r>
            <a:endParaRPr lang="en-US" sz="2400" dirty="0">
              <a:ea typeface="Calibri"/>
              <a:cs typeface="Arial"/>
            </a:endParaRPr>
          </a:p>
          <a:p>
            <a:pPr marL="342900" indent="-342900" algn="just">
              <a:lnSpc>
                <a:spcPct val="150000"/>
              </a:lnSpc>
              <a:spcBef>
                <a:spcPts val="675"/>
              </a:spcBef>
              <a:spcAft>
                <a:spcPts val="675"/>
              </a:spcAft>
              <a:buFont typeface="Arial" pitchFamily="34" charset="0"/>
              <a:buChar char="•"/>
              <a:tabLst>
                <a:tab pos="457200" algn="l"/>
              </a:tabLst>
            </a:pPr>
            <a:r>
              <a:rPr lang="en-US" sz="2400" dirty="0" smtClean="0">
                <a:solidFill>
                  <a:srgbClr val="333333"/>
                </a:solidFill>
                <a:effectLst/>
                <a:latin typeface="Times New Roman"/>
                <a:ea typeface="Arial Unicode MS"/>
                <a:cs typeface="Arial"/>
              </a:rPr>
              <a:t>  </a:t>
            </a:r>
            <a:r>
              <a:rPr lang="en-US" sz="2400" dirty="0" smtClean="0">
                <a:solidFill>
                  <a:srgbClr val="1D8527"/>
                </a:solidFill>
                <a:effectLst/>
                <a:latin typeface="Times New Roman"/>
                <a:ea typeface="Arial Unicode MS"/>
                <a:cs typeface="Arial"/>
              </a:rPr>
              <a:t> Absorption </a:t>
            </a:r>
            <a:r>
              <a:rPr lang="en-US" sz="2400" dirty="0" smtClean="0">
                <a:solidFill>
                  <a:srgbClr val="FF0000"/>
                </a:solidFill>
                <a:effectLst/>
                <a:latin typeface="Times New Roman"/>
                <a:ea typeface="Arial Unicode MS"/>
                <a:cs typeface="Arial"/>
              </a:rPr>
              <a:t>(</a:t>
            </a:r>
            <a:r>
              <a:rPr lang="en-US" sz="2400" dirty="0" err="1" smtClean="0">
                <a:solidFill>
                  <a:srgbClr val="333333"/>
                </a:solidFill>
                <a:effectLst/>
                <a:latin typeface="Times New Roman"/>
                <a:ea typeface="Arial Unicode MS"/>
                <a:cs typeface="Arial"/>
              </a:rPr>
              <a:t>eg</a:t>
            </a:r>
            <a:r>
              <a:rPr lang="en-US" sz="2400" dirty="0" smtClean="0">
                <a:solidFill>
                  <a:srgbClr val="FF0000"/>
                </a:solidFill>
                <a:effectLst/>
                <a:latin typeface="Times New Roman"/>
                <a:ea typeface="Arial Unicode MS"/>
                <a:cs typeface="Arial"/>
              </a:rPr>
              <a:t>, the intestines</a:t>
            </a:r>
            <a:r>
              <a:rPr lang="en-US" sz="2400" dirty="0" smtClean="0">
                <a:solidFill>
                  <a:srgbClr val="333333"/>
                </a:solidFill>
                <a:effectLst/>
                <a:latin typeface="Times New Roman"/>
                <a:ea typeface="Arial Unicode MS"/>
                <a:cs typeface="Arial"/>
              </a:rPr>
              <a:t>).</a:t>
            </a:r>
            <a:endParaRPr lang="en-US" sz="2400" dirty="0">
              <a:ea typeface="Calibri"/>
              <a:cs typeface="Arial"/>
            </a:endParaRPr>
          </a:p>
          <a:p>
            <a:pPr marL="342900" indent="-342900" algn="just">
              <a:lnSpc>
                <a:spcPct val="150000"/>
              </a:lnSpc>
              <a:spcBef>
                <a:spcPts val="675"/>
              </a:spcBef>
              <a:spcAft>
                <a:spcPts val="675"/>
              </a:spcAft>
              <a:buFont typeface="Arial" pitchFamily="34" charset="0"/>
              <a:buChar char="•"/>
              <a:tabLst>
                <a:tab pos="457200" algn="l"/>
              </a:tabLst>
            </a:pPr>
            <a:r>
              <a:rPr lang="en-US" sz="2400" dirty="0" smtClean="0">
                <a:solidFill>
                  <a:srgbClr val="333333"/>
                </a:solidFill>
                <a:effectLst/>
                <a:latin typeface="Times New Roman"/>
                <a:ea typeface="Arial Unicode MS"/>
                <a:cs typeface="Arial"/>
              </a:rPr>
              <a:t>   </a:t>
            </a:r>
            <a:r>
              <a:rPr lang="en-US" sz="2400" dirty="0" smtClean="0">
                <a:solidFill>
                  <a:srgbClr val="1D8527"/>
                </a:solidFill>
                <a:effectLst/>
                <a:latin typeface="Times New Roman"/>
                <a:ea typeface="Arial Unicode MS"/>
                <a:cs typeface="Arial"/>
              </a:rPr>
              <a:t> Secretion </a:t>
            </a:r>
            <a:r>
              <a:rPr lang="en-US" sz="2400" dirty="0" smtClean="0">
                <a:solidFill>
                  <a:srgbClr val="333333"/>
                </a:solidFill>
                <a:effectLst/>
                <a:latin typeface="Times New Roman"/>
                <a:ea typeface="Arial Unicode MS"/>
                <a:cs typeface="Arial"/>
              </a:rPr>
              <a:t>(</a:t>
            </a:r>
            <a:r>
              <a:rPr lang="en-US" sz="2400" dirty="0" err="1" smtClean="0">
                <a:solidFill>
                  <a:srgbClr val="333333"/>
                </a:solidFill>
                <a:effectLst/>
                <a:latin typeface="Times New Roman"/>
                <a:ea typeface="Arial Unicode MS"/>
                <a:cs typeface="Arial"/>
              </a:rPr>
              <a:t>eg</a:t>
            </a:r>
            <a:r>
              <a:rPr lang="en-US" sz="2400" dirty="0" smtClean="0">
                <a:solidFill>
                  <a:srgbClr val="333333"/>
                </a:solidFill>
                <a:effectLst/>
                <a:latin typeface="Times New Roman"/>
                <a:ea typeface="Arial Unicode MS"/>
                <a:cs typeface="Arial"/>
              </a:rPr>
              <a:t>, </a:t>
            </a:r>
            <a:r>
              <a:rPr lang="en-US" sz="2400" dirty="0" smtClean="0">
                <a:solidFill>
                  <a:srgbClr val="FF0000"/>
                </a:solidFill>
                <a:effectLst/>
                <a:latin typeface="Times New Roman"/>
                <a:ea typeface="Arial Unicode MS"/>
                <a:cs typeface="Arial"/>
              </a:rPr>
              <a:t>the epithelial cells of glands)</a:t>
            </a:r>
            <a:r>
              <a:rPr lang="en-US" sz="2400" dirty="0" smtClean="0">
                <a:solidFill>
                  <a:srgbClr val="333333"/>
                </a:solidFill>
                <a:effectLst/>
                <a:latin typeface="Times New Roman"/>
                <a:ea typeface="Arial Unicode MS"/>
                <a:cs typeface="Arial"/>
              </a:rPr>
              <a:t>.</a:t>
            </a:r>
            <a:endParaRPr lang="en-US" sz="2400" dirty="0">
              <a:ea typeface="Calibri"/>
              <a:cs typeface="Arial"/>
            </a:endParaRPr>
          </a:p>
          <a:p>
            <a:pPr marL="342900" indent="-342900" algn="just">
              <a:lnSpc>
                <a:spcPct val="150000"/>
              </a:lnSpc>
              <a:spcBef>
                <a:spcPts val="675"/>
              </a:spcBef>
              <a:spcAft>
                <a:spcPts val="675"/>
              </a:spcAft>
              <a:buFont typeface="Arial" pitchFamily="34" charset="0"/>
              <a:buChar char="•"/>
              <a:tabLst>
                <a:tab pos="457200" algn="l"/>
              </a:tabLst>
            </a:pPr>
            <a:r>
              <a:rPr lang="en-US" sz="2400" dirty="0" smtClean="0">
                <a:solidFill>
                  <a:srgbClr val="333333"/>
                </a:solidFill>
                <a:effectLst/>
                <a:latin typeface="Times New Roman"/>
                <a:ea typeface="Arial Unicode MS"/>
                <a:cs typeface="Arial"/>
              </a:rPr>
              <a:t>   </a:t>
            </a:r>
            <a:r>
              <a:rPr lang="en-US" sz="2400" dirty="0" smtClean="0">
                <a:solidFill>
                  <a:srgbClr val="1D8527"/>
                </a:solidFill>
                <a:effectLst/>
                <a:latin typeface="Times New Roman"/>
                <a:ea typeface="Arial Unicode MS"/>
                <a:cs typeface="Arial"/>
              </a:rPr>
              <a:t> Contractility </a:t>
            </a:r>
            <a:r>
              <a:rPr lang="en-US" sz="2400" dirty="0" smtClean="0">
                <a:solidFill>
                  <a:srgbClr val="333333"/>
                </a:solidFill>
                <a:effectLst/>
                <a:latin typeface="Times New Roman"/>
                <a:ea typeface="Arial Unicode MS"/>
                <a:cs typeface="Arial"/>
              </a:rPr>
              <a:t>(</a:t>
            </a:r>
            <a:r>
              <a:rPr lang="en-US" sz="2400" dirty="0" err="1" smtClean="0">
                <a:solidFill>
                  <a:srgbClr val="333333"/>
                </a:solidFill>
                <a:effectLst/>
                <a:latin typeface="Times New Roman"/>
                <a:ea typeface="Arial Unicode MS"/>
                <a:cs typeface="Arial"/>
              </a:rPr>
              <a:t>eg</a:t>
            </a:r>
            <a:r>
              <a:rPr lang="en-US" sz="2400" dirty="0" smtClean="0">
                <a:solidFill>
                  <a:srgbClr val="333333"/>
                </a:solidFill>
                <a:effectLst/>
                <a:latin typeface="Times New Roman"/>
                <a:ea typeface="Arial Unicode MS"/>
                <a:cs typeface="Arial"/>
              </a:rPr>
              <a:t>, </a:t>
            </a:r>
            <a:r>
              <a:rPr lang="en-US" sz="2400" dirty="0" err="1" smtClean="0">
                <a:solidFill>
                  <a:srgbClr val="FF0000"/>
                </a:solidFill>
                <a:effectLst/>
                <a:latin typeface="Times New Roman"/>
                <a:ea typeface="Arial Unicode MS"/>
                <a:cs typeface="Arial"/>
              </a:rPr>
              <a:t>myoepithelial</a:t>
            </a:r>
            <a:r>
              <a:rPr lang="en-US" sz="2400" dirty="0" smtClean="0">
                <a:solidFill>
                  <a:srgbClr val="FF0000"/>
                </a:solidFill>
                <a:effectLst/>
                <a:latin typeface="Times New Roman"/>
                <a:ea typeface="Arial Unicode MS"/>
                <a:cs typeface="Arial"/>
              </a:rPr>
              <a:t> cells).</a:t>
            </a:r>
            <a:endParaRPr lang="en-US" sz="2400" dirty="0">
              <a:solidFill>
                <a:srgbClr val="FF0000"/>
              </a:solidFill>
              <a:ea typeface="Calibri"/>
              <a:cs typeface="Arial"/>
            </a:endParaRPr>
          </a:p>
        </p:txBody>
      </p:sp>
    </p:spTree>
    <p:extLst>
      <p:ext uri="{BB962C8B-B14F-4D97-AF65-F5344CB8AC3E}">
        <p14:creationId xmlns:p14="http://schemas.microsoft.com/office/powerpoint/2010/main" val="3525689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1265"/>
            <a:ext cx="8686800" cy="6337632"/>
          </a:xfrm>
          <a:prstGeom prst="rect">
            <a:avLst/>
          </a:prstGeom>
        </p:spPr>
        <p:txBody>
          <a:bodyPr wrap="square">
            <a:spAutoFit/>
          </a:bodyPr>
          <a:lstStyle/>
          <a:p>
            <a:pPr algn="just">
              <a:lnSpc>
                <a:spcPct val="150000"/>
              </a:lnSpc>
              <a:spcBef>
                <a:spcPts val="500"/>
              </a:spcBef>
              <a:spcAft>
                <a:spcPts val="500"/>
              </a:spcAft>
            </a:pPr>
            <a:r>
              <a:rPr lang="en-US" sz="2400" b="1" dirty="0">
                <a:solidFill>
                  <a:srgbClr val="FF0000"/>
                </a:solidFill>
                <a:latin typeface="Times New Roman"/>
                <a:ea typeface="Arial Unicode MS"/>
                <a:cs typeface="Times New Roman"/>
              </a:rPr>
              <a:t>Epithelial tissue types </a:t>
            </a:r>
            <a:endParaRPr lang="en-US" sz="2400" dirty="0">
              <a:solidFill>
                <a:srgbClr val="FF0000"/>
              </a:solidFill>
              <a:latin typeface="Times New Roman"/>
              <a:ea typeface="Times New Roman"/>
            </a:endParaRPr>
          </a:p>
          <a:p>
            <a:pPr algn="just">
              <a:lnSpc>
                <a:spcPct val="150000"/>
              </a:lnSpc>
              <a:spcAft>
                <a:spcPts val="1000"/>
              </a:spcAft>
            </a:pPr>
            <a:r>
              <a:rPr lang="en-US" sz="2400" dirty="0">
                <a:latin typeface="Times New Roman"/>
                <a:ea typeface="Arial Unicode MS"/>
                <a:cs typeface="Arial"/>
              </a:rPr>
              <a:t>Epithelia tissues can be divided into two main groups according to their </a:t>
            </a:r>
            <a:r>
              <a:rPr lang="en-US" sz="2400" dirty="0">
                <a:solidFill>
                  <a:srgbClr val="1D8527"/>
                </a:solidFill>
                <a:latin typeface="Times New Roman"/>
                <a:ea typeface="Arial Unicode MS"/>
                <a:cs typeface="Arial"/>
              </a:rPr>
              <a:t>structure</a:t>
            </a:r>
            <a:r>
              <a:rPr lang="en-US" sz="2400" dirty="0">
                <a:latin typeface="Times New Roman"/>
                <a:ea typeface="Arial Unicode MS"/>
                <a:cs typeface="Arial"/>
              </a:rPr>
              <a:t> and </a:t>
            </a:r>
            <a:r>
              <a:rPr lang="en-US" sz="2400" dirty="0">
                <a:solidFill>
                  <a:srgbClr val="1D8527"/>
                </a:solidFill>
                <a:latin typeface="Times New Roman"/>
                <a:ea typeface="Arial Unicode MS"/>
                <a:cs typeface="Arial"/>
              </a:rPr>
              <a:t>function</a:t>
            </a:r>
            <a:r>
              <a:rPr lang="en-US" sz="2400" dirty="0">
                <a:latin typeface="Times New Roman"/>
                <a:ea typeface="Arial Unicode MS"/>
                <a:cs typeface="Arial"/>
              </a:rPr>
              <a:t>: </a:t>
            </a:r>
            <a:r>
              <a:rPr lang="en-US" sz="2400" dirty="0">
                <a:solidFill>
                  <a:srgbClr val="FF0000"/>
                </a:solidFill>
                <a:latin typeface="Times New Roman"/>
                <a:ea typeface="Arial Unicode MS"/>
                <a:cs typeface="Arial"/>
              </a:rPr>
              <a:t>covering (or lining) epithe</a:t>
            </a:r>
            <a:r>
              <a:rPr lang="en-US" sz="2400" b="1" dirty="0">
                <a:solidFill>
                  <a:srgbClr val="FF0000"/>
                </a:solidFill>
                <a:latin typeface="Times New Roman"/>
                <a:ea typeface="Arial Unicode MS"/>
                <a:cs typeface="Arial"/>
              </a:rPr>
              <a:t>lia</a:t>
            </a:r>
            <a:r>
              <a:rPr lang="en-US" sz="2400" dirty="0">
                <a:solidFill>
                  <a:schemeClr val="tx2"/>
                </a:solidFill>
                <a:latin typeface="Times New Roman"/>
                <a:ea typeface="Arial Unicode MS"/>
                <a:cs typeface="Arial"/>
              </a:rPr>
              <a:t> </a:t>
            </a:r>
            <a:r>
              <a:rPr lang="en-US" sz="2400" dirty="0">
                <a:latin typeface="Times New Roman"/>
                <a:ea typeface="Arial Unicode MS"/>
                <a:cs typeface="Arial"/>
              </a:rPr>
              <a:t>and </a:t>
            </a:r>
            <a:r>
              <a:rPr lang="en-US" sz="2400" dirty="0">
                <a:solidFill>
                  <a:srgbClr val="FF0000"/>
                </a:solidFill>
                <a:latin typeface="Times New Roman"/>
                <a:ea typeface="Arial Unicode MS"/>
                <a:cs typeface="Arial"/>
              </a:rPr>
              <a:t>glandular epithelia</a:t>
            </a:r>
            <a:r>
              <a:rPr lang="en-US" sz="2400" dirty="0">
                <a:solidFill>
                  <a:schemeClr val="tx2"/>
                </a:solidFill>
                <a:latin typeface="Times New Roman"/>
                <a:ea typeface="Arial Unicode MS"/>
                <a:cs typeface="Arial"/>
              </a:rPr>
              <a:t>. </a:t>
            </a:r>
            <a:endParaRPr lang="en-US" sz="2400" dirty="0">
              <a:solidFill>
                <a:schemeClr val="tx2"/>
              </a:solidFill>
              <a:ea typeface="Calibri"/>
              <a:cs typeface="Arial"/>
            </a:endParaRPr>
          </a:p>
          <a:p>
            <a:pPr marL="457200" marR="0" algn="just">
              <a:lnSpc>
                <a:spcPct val="150000"/>
              </a:lnSpc>
              <a:spcBef>
                <a:spcPts val="0"/>
              </a:spcBef>
              <a:spcAft>
                <a:spcPts val="1000"/>
              </a:spcAft>
            </a:pPr>
            <a:r>
              <a:rPr lang="en-US" sz="2400" b="1" dirty="0">
                <a:solidFill>
                  <a:srgbClr val="0000FF"/>
                </a:solidFill>
                <a:latin typeface="Times New Roman"/>
                <a:ea typeface="Arial Unicode MS"/>
                <a:cs typeface="Arial"/>
              </a:rPr>
              <a:t>(1)</a:t>
            </a:r>
            <a:r>
              <a:rPr lang="en-US" sz="2400" dirty="0">
                <a:solidFill>
                  <a:srgbClr val="0000FF"/>
                </a:solidFill>
                <a:latin typeface="Times New Roman"/>
                <a:ea typeface="Arial Unicode MS"/>
                <a:cs typeface="Arial"/>
              </a:rPr>
              <a:t> </a:t>
            </a:r>
            <a:r>
              <a:rPr lang="en-US" sz="2400" b="1" dirty="0">
                <a:solidFill>
                  <a:srgbClr val="0000FF"/>
                </a:solidFill>
                <a:latin typeface="Times New Roman"/>
                <a:ea typeface="Arial Unicode MS"/>
                <a:cs typeface="Arial"/>
              </a:rPr>
              <a:t>Covering or Lining Epithelia</a:t>
            </a:r>
            <a:endParaRPr lang="en-US" sz="2400" dirty="0">
              <a:solidFill>
                <a:srgbClr val="0000FF"/>
              </a:solidFill>
              <a:ea typeface="Calibri"/>
              <a:cs typeface="Arial"/>
            </a:endParaRPr>
          </a:p>
          <a:p>
            <a:pPr algn="just">
              <a:lnSpc>
                <a:spcPct val="150000"/>
              </a:lnSpc>
              <a:spcAft>
                <a:spcPts val="1000"/>
              </a:spcAft>
            </a:pPr>
            <a:r>
              <a:rPr lang="en-US" sz="2400" dirty="0" smtClean="0">
                <a:latin typeface="Times New Roman"/>
                <a:ea typeface="Arial Unicode MS"/>
                <a:cs typeface="Arial"/>
              </a:rPr>
              <a:t>are </a:t>
            </a:r>
            <a:r>
              <a:rPr lang="en-US" sz="2400" dirty="0">
                <a:latin typeface="Times New Roman"/>
                <a:ea typeface="Arial Unicode MS"/>
                <a:cs typeface="Arial"/>
              </a:rPr>
              <a:t>tissues in which the cells are organized in layers that cover the external surface or line the cavities of the body. </a:t>
            </a:r>
            <a:endParaRPr lang="en-US" sz="2400" dirty="0" smtClean="0">
              <a:latin typeface="Times New Roman"/>
              <a:ea typeface="Arial Unicode MS"/>
              <a:cs typeface="Arial"/>
            </a:endParaRPr>
          </a:p>
          <a:p>
            <a:pPr algn="just">
              <a:lnSpc>
                <a:spcPct val="150000"/>
              </a:lnSpc>
              <a:spcAft>
                <a:spcPts val="1000"/>
              </a:spcAft>
            </a:pPr>
            <a:r>
              <a:rPr lang="en-US" sz="2400" dirty="0" smtClean="0">
                <a:solidFill>
                  <a:srgbClr val="CC0099"/>
                </a:solidFill>
                <a:latin typeface="Times New Roman"/>
                <a:ea typeface="Arial Unicode MS"/>
                <a:cs typeface="Arial"/>
              </a:rPr>
              <a:t>They </a:t>
            </a:r>
            <a:r>
              <a:rPr lang="en-US" sz="2400" dirty="0">
                <a:solidFill>
                  <a:srgbClr val="CC0099"/>
                </a:solidFill>
                <a:latin typeface="Times New Roman"/>
                <a:ea typeface="Arial Unicode MS"/>
                <a:cs typeface="Arial"/>
              </a:rPr>
              <a:t>are classified according to the number of cell layers</a:t>
            </a:r>
            <a:r>
              <a:rPr lang="en-US" sz="2400" dirty="0" smtClean="0">
                <a:latin typeface="Times New Roman"/>
                <a:ea typeface="Arial Unicode MS"/>
                <a:cs typeface="Arial"/>
              </a:rPr>
              <a:t>:</a:t>
            </a:r>
          </a:p>
          <a:p>
            <a:pPr algn="just">
              <a:lnSpc>
                <a:spcPct val="150000"/>
              </a:lnSpc>
              <a:spcAft>
                <a:spcPts val="1000"/>
              </a:spcAft>
            </a:pPr>
            <a:r>
              <a:rPr lang="en-US" sz="2400" dirty="0" smtClean="0">
                <a:latin typeface="Times New Roman"/>
                <a:ea typeface="Arial Unicode MS"/>
                <a:cs typeface="Arial"/>
              </a:rPr>
              <a:t> </a:t>
            </a:r>
            <a:r>
              <a:rPr lang="en-US" sz="2400" b="1" dirty="0">
                <a:solidFill>
                  <a:srgbClr val="FF0000"/>
                </a:solidFill>
                <a:latin typeface="Times New Roman"/>
                <a:ea typeface="Arial Unicode MS"/>
                <a:cs typeface="Arial"/>
              </a:rPr>
              <a:t>simple epithelia</a:t>
            </a:r>
            <a:r>
              <a:rPr lang="en-US" sz="2400" dirty="0">
                <a:solidFill>
                  <a:srgbClr val="FF0000"/>
                </a:solidFill>
                <a:latin typeface="Times New Roman"/>
                <a:ea typeface="Arial Unicode MS"/>
                <a:cs typeface="Arial"/>
              </a:rPr>
              <a:t> </a:t>
            </a:r>
            <a:r>
              <a:rPr lang="en-US" sz="2400" dirty="0">
                <a:latin typeface="Times New Roman"/>
                <a:ea typeface="Arial Unicode MS"/>
                <a:cs typeface="Arial"/>
              </a:rPr>
              <a:t>contain only one layer of </a:t>
            </a:r>
            <a:r>
              <a:rPr lang="en-US" sz="2400" dirty="0" smtClean="0">
                <a:latin typeface="Times New Roman"/>
                <a:ea typeface="Arial Unicode MS"/>
                <a:cs typeface="Arial"/>
              </a:rPr>
              <a:t>cells</a:t>
            </a:r>
          </a:p>
          <a:p>
            <a:pPr algn="just">
              <a:lnSpc>
                <a:spcPct val="150000"/>
              </a:lnSpc>
              <a:spcAft>
                <a:spcPts val="1000"/>
              </a:spcAft>
            </a:pPr>
            <a:r>
              <a:rPr lang="en-US" sz="2400" b="1" dirty="0" smtClean="0">
                <a:solidFill>
                  <a:srgbClr val="FF0000"/>
                </a:solidFill>
                <a:latin typeface="Times New Roman"/>
                <a:ea typeface="Arial Unicode MS"/>
                <a:cs typeface="Arial"/>
              </a:rPr>
              <a:t>stratified </a:t>
            </a:r>
            <a:r>
              <a:rPr lang="en-US" sz="2400" b="1" dirty="0">
                <a:solidFill>
                  <a:srgbClr val="FF0000"/>
                </a:solidFill>
                <a:latin typeface="Times New Roman"/>
                <a:ea typeface="Arial Unicode MS"/>
                <a:cs typeface="Arial"/>
              </a:rPr>
              <a:t>epithelia</a:t>
            </a:r>
            <a:r>
              <a:rPr lang="en-US" sz="2400" dirty="0">
                <a:solidFill>
                  <a:srgbClr val="FF0000"/>
                </a:solidFill>
                <a:latin typeface="Times New Roman"/>
                <a:ea typeface="Arial Unicode MS"/>
                <a:cs typeface="Arial"/>
              </a:rPr>
              <a:t> </a:t>
            </a:r>
            <a:r>
              <a:rPr lang="en-US" sz="2400" dirty="0">
                <a:latin typeface="Times New Roman"/>
                <a:ea typeface="Arial Unicode MS"/>
                <a:cs typeface="Arial"/>
              </a:rPr>
              <a:t>contain more than one layer.</a:t>
            </a:r>
            <a:endParaRPr lang="en-US" sz="2400" dirty="0">
              <a:ea typeface="Calibri"/>
              <a:cs typeface="Aria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7418"/>
          <a:stretch/>
        </p:blipFill>
        <p:spPr bwMode="auto">
          <a:xfrm>
            <a:off x="6720759" y="4881858"/>
            <a:ext cx="1543687" cy="88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5589"/>
          <a:stretch/>
        </p:blipFill>
        <p:spPr bwMode="auto">
          <a:xfrm>
            <a:off x="6553200" y="5898282"/>
            <a:ext cx="1878806" cy="836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727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763000" cy="4201150"/>
          </a:xfrm>
          <a:prstGeom prst="rect">
            <a:avLst/>
          </a:prstGeom>
        </p:spPr>
        <p:txBody>
          <a:bodyPr wrap="square">
            <a:spAutoFit/>
          </a:bodyPr>
          <a:lstStyle/>
          <a:p>
            <a:pPr lvl="0" algn="just">
              <a:lnSpc>
                <a:spcPct val="150000"/>
              </a:lnSpc>
              <a:spcBef>
                <a:spcPts val="360"/>
              </a:spcBef>
              <a:buClr>
                <a:srgbClr val="FF0000"/>
              </a:buClr>
              <a:buSzPts val="1200"/>
            </a:pPr>
            <a:r>
              <a:rPr lang="en-US" sz="2400" b="1" dirty="0" smtClean="0">
                <a:solidFill>
                  <a:srgbClr val="FF0000"/>
                </a:solidFill>
                <a:latin typeface="Times New Roman"/>
                <a:ea typeface="Times New Roman"/>
                <a:cs typeface="Arial"/>
              </a:rPr>
              <a:t>A- Simple </a:t>
            </a:r>
            <a:r>
              <a:rPr lang="en-US" sz="2400" b="1" dirty="0">
                <a:solidFill>
                  <a:srgbClr val="FF0000"/>
                </a:solidFill>
                <a:latin typeface="Times New Roman"/>
                <a:ea typeface="Times New Roman"/>
                <a:cs typeface="Arial"/>
              </a:rPr>
              <a:t>epithelium</a:t>
            </a:r>
            <a:endParaRPr lang="en-US" sz="2400" dirty="0">
              <a:ea typeface="Calibri"/>
              <a:cs typeface="Arial"/>
            </a:endParaRPr>
          </a:p>
          <a:p>
            <a:pPr algn="just">
              <a:lnSpc>
                <a:spcPct val="150000"/>
              </a:lnSpc>
              <a:spcBef>
                <a:spcPts val="600"/>
              </a:spcBef>
              <a:spcAft>
                <a:spcPts val="600"/>
              </a:spcAft>
            </a:pPr>
            <a:r>
              <a:rPr lang="en-US" sz="2400" dirty="0">
                <a:solidFill>
                  <a:srgbClr val="222222"/>
                </a:solidFill>
                <a:latin typeface="Times New Roman"/>
                <a:ea typeface="Times New Roman"/>
                <a:cs typeface="Arial"/>
              </a:rPr>
              <a:t>Is a single layer of cells with every cell in direct contact with the </a:t>
            </a:r>
            <a:r>
              <a:rPr lang="en-US" sz="2400" dirty="0">
                <a:solidFill>
                  <a:srgbClr val="0B0080"/>
                </a:solidFill>
                <a:latin typeface="Times New Roman"/>
                <a:ea typeface="Times New Roman"/>
                <a:cs typeface="Arial"/>
                <a:hlinkClick r:id="rId2" tooltip="Basement membrane"/>
              </a:rPr>
              <a:t>basement membrane</a:t>
            </a:r>
            <a:r>
              <a:rPr lang="en-US" sz="2400" dirty="0">
                <a:solidFill>
                  <a:srgbClr val="222222"/>
                </a:solidFill>
                <a:latin typeface="Times New Roman"/>
                <a:ea typeface="Times New Roman"/>
                <a:cs typeface="Arial"/>
              </a:rPr>
              <a:t> that separates it from the underlying connective tissue. </a:t>
            </a:r>
            <a:r>
              <a:rPr lang="en-US" sz="2400" dirty="0" smtClean="0">
                <a:solidFill>
                  <a:srgbClr val="222222"/>
                </a:solidFill>
                <a:latin typeface="Times New Roman"/>
                <a:ea typeface="Times New Roman"/>
                <a:cs typeface="Arial"/>
              </a:rPr>
              <a:t>It </a:t>
            </a:r>
            <a:r>
              <a:rPr lang="en-US" sz="2400" dirty="0">
                <a:solidFill>
                  <a:srgbClr val="222222"/>
                </a:solidFill>
                <a:latin typeface="Times New Roman"/>
                <a:ea typeface="Times New Roman"/>
                <a:cs typeface="Arial"/>
              </a:rPr>
              <a:t>is found where </a:t>
            </a:r>
            <a:r>
              <a:rPr lang="en-US" sz="2400" dirty="0">
                <a:solidFill>
                  <a:srgbClr val="1D8527"/>
                </a:solidFill>
                <a:latin typeface="Times New Roman"/>
                <a:ea typeface="Times New Roman"/>
                <a:cs typeface="Arial"/>
              </a:rPr>
              <a:t>absorption</a:t>
            </a:r>
            <a:r>
              <a:rPr lang="en-US" sz="2400" dirty="0">
                <a:solidFill>
                  <a:srgbClr val="222222"/>
                </a:solidFill>
                <a:latin typeface="Times New Roman"/>
                <a:ea typeface="Times New Roman"/>
                <a:cs typeface="Arial"/>
              </a:rPr>
              <a:t> and </a:t>
            </a:r>
            <a:r>
              <a:rPr lang="en-US" sz="2400" dirty="0">
                <a:solidFill>
                  <a:srgbClr val="1D8527"/>
                </a:solidFill>
                <a:latin typeface="Times New Roman"/>
                <a:ea typeface="Times New Roman"/>
                <a:cs typeface="Arial"/>
              </a:rPr>
              <a:t>filtration</a:t>
            </a:r>
            <a:r>
              <a:rPr lang="en-US" sz="2400" dirty="0">
                <a:solidFill>
                  <a:srgbClr val="222222"/>
                </a:solidFill>
                <a:latin typeface="Times New Roman"/>
                <a:ea typeface="Times New Roman"/>
                <a:cs typeface="Arial"/>
              </a:rPr>
              <a:t> occur. </a:t>
            </a:r>
            <a:r>
              <a:rPr lang="en-US" sz="2400" dirty="0">
                <a:solidFill>
                  <a:srgbClr val="CC0099"/>
                </a:solidFill>
                <a:latin typeface="Times New Roman"/>
                <a:ea typeface="Times New Roman"/>
                <a:cs typeface="Arial"/>
              </a:rPr>
              <a:t>The thinness of the epithelial barrier facilitates these processes</a:t>
            </a:r>
            <a:r>
              <a:rPr lang="en-US" sz="2400" dirty="0">
                <a:solidFill>
                  <a:srgbClr val="222222"/>
                </a:solidFill>
                <a:latin typeface="Times New Roman"/>
                <a:ea typeface="Times New Roman"/>
                <a:cs typeface="Arial"/>
              </a:rPr>
              <a:t>. </a:t>
            </a:r>
            <a:endParaRPr lang="en-US" sz="2400" dirty="0">
              <a:ea typeface="Calibri"/>
              <a:cs typeface="Arial"/>
            </a:endParaRPr>
          </a:p>
          <a:p>
            <a:pPr algn="just">
              <a:lnSpc>
                <a:spcPct val="150000"/>
              </a:lnSpc>
              <a:spcBef>
                <a:spcPts val="600"/>
              </a:spcBef>
              <a:spcAft>
                <a:spcPts val="600"/>
              </a:spcAft>
            </a:pPr>
            <a:r>
              <a:rPr lang="en-US" sz="2400" dirty="0">
                <a:solidFill>
                  <a:srgbClr val="222222"/>
                </a:solidFill>
                <a:latin typeface="Times New Roman"/>
                <a:ea typeface="Times New Roman"/>
                <a:cs typeface="Arial"/>
              </a:rPr>
              <a:t> Simple epithelial tissues are classified by the </a:t>
            </a:r>
            <a:r>
              <a:rPr lang="en-US" sz="2400" b="1" dirty="0">
                <a:solidFill>
                  <a:srgbClr val="FF0000"/>
                </a:solidFill>
                <a:latin typeface="Times New Roman"/>
                <a:ea typeface="Times New Roman"/>
                <a:cs typeface="Arial"/>
              </a:rPr>
              <a:t>shape of their cell</a:t>
            </a:r>
            <a:r>
              <a:rPr lang="en-US" sz="2400" b="1" dirty="0">
                <a:solidFill>
                  <a:srgbClr val="222222"/>
                </a:solidFill>
                <a:latin typeface="Times New Roman"/>
                <a:ea typeface="Times New Roman"/>
                <a:cs typeface="Arial"/>
              </a:rPr>
              <a:t> </a:t>
            </a:r>
            <a:r>
              <a:rPr lang="en-US" sz="2400" dirty="0">
                <a:solidFill>
                  <a:srgbClr val="222222"/>
                </a:solidFill>
                <a:latin typeface="Times New Roman"/>
                <a:ea typeface="Times New Roman"/>
                <a:cs typeface="Arial"/>
              </a:rPr>
              <a:t>into </a:t>
            </a:r>
            <a:r>
              <a:rPr lang="en-US" sz="2400" dirty="0">
                <a:solidFill>
                  <a:srgbClr val="0000FF"/>
                </a:solidFill>
                <a:latin typeface="Times New Roman"/>
                <a:ea typeface="Times New Roman"/>
                <a:cs typeface="Arial"/>
              </a:rPr>
              <a:t>four major classes:</a:t>
            </a:r>
            <a:endParaRPr lang="en-US" sz="2400" dirty="0">
              <a:solidFill>
                <a:srgbClr val="0000FF"/>
              </a:solidFill>
              <a:ea typeface="Calibri"/>
              <a:cs typeface="Arial"/>
            </a:endParaRPr>
          </a:p>
        </p:txBody>
      </p:sp>
    </p:spTree>
    <p:extLst>
      <p:ext uri="{BB962C8B-B14F-4D97-AF65-F5344CB8AC3E}">
        <p14:creationId xmlns:p14="http://schemas.microsoft.com/office/powerpoint/2010/main" val="249975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7696200" cy="1569660"/>
          </a:xfrm>
          <a:prstGeom prst="rect">
            <a:avLst/>
          </a:prstGeom>
        </p:spPr>
        <p:txBody>
          <a:bodyPr wrap="square">
            <a:spAutoFit/>
          </a:bodyPr>
          <a:lstStyle/>
          <a:p>
            <a:r>
              <a:rPr lang="en-US" sz="2400" b="1" dirty="0" smtClean="0">
                <a:solidFill>
                  <a:srgbClr val="0000FF"/>
                </a:solidFill>
                <a:latin typeface="Times New Roman"/>
                <a:ea typeface="Times New Roman"/>
                <a:cs typeface="Arial"/>
              </a:rPr>
              <a:t>1- Simple squamous</a:t>
            </a:r>
            <a:r>
              <a:rPr lang="en-US" sz="2400" dirty="0" smtClean="0">
                <a:solidFill>
                  <a:srgbClr val="222222"/>
                </a:solidFill>
                <a:latin typeface="Times New Roman"/>
                <a:ea typeface="Times New Roman"/>
              </a:rPr>
              <a:t>: </a:t>
            </a:r>
            <a:r>
              <a:rPr lang="en-US" sz="2400" dirty="0">
                <a:solidFill>
                  <a:srgbClr val="222222"/>
                </a:solidFill>
                <a:latin typeface="Times New Roman"/>
                <a:ea typeface="Times New Roman"/>
              </a:rPr>
              <a:t>which is found lining areas where </a:t>
            </a:r>
            <a:r>
              <a:rPr lang="en-US" sz="2400" dirty="0">
                <a:solidFill>
                  <a:srgbClr val="1D8527"/>
                </a:solidFill>
                <a:latin typeface="Times New Roman"/>
                <a:ea typeface="Times New Roman"/>
              </a:rPr>
              <a:t>passive diffusion of gases occur</a:t>
            </a:r>
            <a:r>
              <a:rPr lang="en-US" sz="2400" dirty="0">
                <a:solidFill>
                  <a:srgbClr val="222222"/>
                </a:solidFill>
                <a:latin typeface="Times New Roman"/>
                <a:ea typeface="Times New Roman"/>
              </a:rPr>
              <a:t>.  </a:t>
            </a:r>
            <a:r>
              <a:rPr lang="en-US" sz="2400" dirty="0">
                <a:solidFill>
                  <a:srgbClr val="FF0000"/>
                </a:solidFill>
                <a:latin typeface="Times New Roman"/>
                <a:ea typeface="Times New Roman"/>
              </a:rPr>
              <a:t>Skin,</a:t>
            </a:r>
            <a:r>
              <a:rPr lang="en-US" sz="2400" dirty="0">
                <a:solidFill>
                  <a:srgbClr val="7030A0"/>
                </a:solidFill>
                <a:latin typeface="Times New Roman"/>
                <a:ea typeface="Times New Roman"/>
              </a:rPr>
              <a:t> walls of </a:t>
            </a:r>
            <a:r>
              <a:rPr lang="en-US" sz="2400" dirty="0" smtClean="0">
                <a:solidFill>
                  <a:srgbClr val="FF0000"/>
                </a:solidFill>
                <a:latin typeface="Times New Roman"/>
                <a:ea typeface="Times New Roman"/>
              </a:rPr>
              <a:t>capillaries</a:t>
            </a:r>
            <a:r>
              <a:rPr lang="en-US" sz="2400" dirty="0" smtClean="0">
                <a:solidFill>
                  <a:srgbClr val="7030A0"/>
                </a:solidFill>
                <a:latin typeface="Times New Roman"/>
                <a:ea typeface="Times New Roman"/>
              </a:rPr>
              <a:t> </a:t>
            </a:r>
            <a:r>
              <a:rPr lang="en-US" sz="2400" dirty="0">
                <a:solidFill>
                  <a:srgbClr val="7030A0"/>
                </a:solidFill>
                <a:latin typeface="Times New Roman"/>
                <a:ea typeface="Times New Roman"/>
              </a:rPr>
              <a:t>and </a:t>
            </a:r>
            <a:r>
              <a:rPr lang="en-US" sz="2400" dirty="0">
                <a:solidFill>
                  <a:srgbClr val="FF0000"/>
                </a:solidFill>
                <a:latin typeface="Times New Roman"/>
                <a:ea typeface="Times New Roman"/>
              </a:rPr>
              <a:t>peritoneal cavities</a:t>
            </a:r>
            <a:r>
              <a:rPr lang="en-US" sz="2400" dirty="0">
                <a:solidFill>
                  <a:srgbClr val="7030A0"/>
                </a:solidFill>
                <a:latin typeface="Times New Roman"/>
                <a:ea typeface="Times New Roman"/>
              </a:rPr>
              <a:t>, as well as the linings of </a:t>
            </a:r>
            <a:r>
              <a:rPr lang="en-US" sz="2400" dirty="0">
                <a:solidFill>
                  <a:srgbClr val="FF0000"/>
                </a:solidFill>
                <a:latin typeface="Times New Roman"/>
                <a:ea typeface="Times New Roman"/>
              </a:rPr>
              <a:t>the alveoli </a:t>
            </a:r>
            <a:r>
              <a:rPr lang="en-US" sz="2400" dirty="0">
                <a:solidFill>
                  <a:srgbClr val="7030A0"/>
                </a:solidFill>
                <a:latin typeface="Times New Roman"/>
                <a:ea typeface="Times New Roman"/>
              </a:rPr>
              <a:t>of the lungs</a:t>
            </a:r>
            <a:endParaRPr lang="en-US" sz="2400" dirty="0">
              <a:solidFill>
                <a:srgbClr val="7030A0"/>
              </a:solidFill>
            </a:endParaRPr>
          </a:p>
        </p:txBody>
      </p:sp>
      <p:pic>
        <p:nvPicPr>
          <p:cNvPr id="3" name="Picture 2"/>
          <p:cNvPicPr/>
          <p:nvPr/>
        </p:nvPicPr>
        <p:blipFill rotWithShape="1">
          <a:blip r:embed="rId2">
            <a:extLst>
              <a:ext uri="{28A0092B-C50C-407E-A947-70E740481C1C}">
                <a14:useLocalDpi xmlns:a14="http://schemas.microsoft.com/office/drawing/2010/main" val="0"/>
              </a:ext>
            </a:extLst>
          </a:blip>
          <a:srcRect b="23775"/>
          <a:stretch/>
        </p:blipFill>
        <p:spPr bwMode="auto">
          <a:xfrm>
            <a:off x="3844860" y="2016227"/>
            <a:ext cx="3657600" cy="1828800"/>
          </a:xfrm>
          <a:prstGeom prst="rect">
            <a:avLst/>
          </a:prstGeom>
          <a:noFill/>
          <a:ln>
            <a:noFill/>
          </a:ln>
          <a:extLst>
            <a:ext uri="{53640926-AAD7-44D8-BBD7-CCE9431645EC}">
              <a14:shadowObscured xmlns:a14="http://schemas.microsoft.com/office/drawing/2010/main"/>
            </a:ext>
          </a:extLst>
        </p:spPr>
      </p:pic>
      <p:sp>
        <p:nvSpPr>
          <p:cNvPr id="4" name="Rectangle 2"/>
          <p:cNvSpPr>
            <a:spLocks noChangeArrowheads="1"/>
          </p:cNvSpPr>
          <p:nvPr/>
        </p:nvSpPr>
        <p:spPr bwMode="auto">
          <a:xfrm>
            <a:off x="294166" y="3845027"/>
            <a:ext cx="833548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2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2-  Simple cuboidal </a:t>
            </a: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these cells may have </a:t>
            </a:r>
            <a:r>
              <a:rPr kumimoji="0" lang="en-US" sz="2400" b="0" i="0" u="none" strike="noStrike" cap="none" normalizeH="0" baseline="0" dirty="0" smtClean="0">
                <a:ln>
                  <a:noFill/>
                </a:ln>
                <a:solidFill>
                  <a:srgbClr val="1D8527"/>
                </a:solidFill>
                <a:effectLst/>
                <a:latin typeface="Times New Roman" pitchFamily="18" charset="0"/>
                <a:ea typeface="Times New Roman" pitchFamily="18" charset="0"/>
                <a:cs typeface="Times New Roman" pitchFamily="18" charset="0"/>
              </a:rPr>
              <a:t>secretory, absorptive, or excretory functions</a:t>
            </a: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Examples include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small collecting ducts of kidney, pancreas,</a:t>
            </a:r>
            <a:r>
              <a:rPr kumimoji="0" lang="en-US" sz="2400" b="0" i="0" u="none" strike="noStrike" cap="none" normalizeH="0" baseline="0" dirty="0" smtClean="0">
                <a:ln>
                  <a:noFill/>
                </a:ln>
                <a:solidFill>
                  <a:srgbClr val="CC0099"/>
                </a:solidFill>
                <a:effectLst/>
                <a:latin typeface="Times New Roman" pitchFamily="18" charset="0"/>
                <a:ea typeface="Times New Roman" pitchFamily="18" charset="0"/>
                <a:cs typeface="Times New Roman" pitchFamily="18" charset="0"/>
              </a:rPr>
              <a:t> and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salivary gland. </a:t>
            </a:r>
            <a:endParaRPr kumimoji="0" lang="en-US" sz="24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073" name="Picture 9"/>
          <p:cNvPicPr>
            <a:picLocks noChangeAspect="1" noChangeArrowheads="1"/>
          </p:cNvPicPr>
          <p:nvPr/>
        </p:nvPicPr>
        <p:blipFill>
          <a:blip r:embed="rId3">
            <a:extLst>
              <a:ext uri="{28A0092B-C50C-407E-A947-70E740481C1C}">
                <a14:useLocalDpi xmlns:a14="http://schemas.microsoft.com/office/drawing/2010/main" val="0"/>
              </a:ext>
            </a:extLst>
          </a:blip>
          <a:srcRect b="20833"/>
          <a:stretch>
            <a:fillRect/>
          </a:stretch>
        </p:blipFill>
        <p:spPr bwMode="auto">
          <a:xfrm>
            <a:off x="4183026" y="5105400"/>
            <a:ext cx="3871411"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514350" y="4572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11000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771525" y="254157"/>
            <a:ext cx="965835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2" fontAlgn="base">
              <a:spcBef>
                <a:spcPct val="0"/>
              </a:spcBef>
              <a:spcAft>
                <a:spcPct val="0"/>
              </a:spcAft>
            </a:pPr>
            <a:r>
              <a:rPr lang="en-US" sz="2400" b="1" dirty="0" smtClean="0">
                <a:solidFill>
                  <a:srgbClr val="0000FF"/>
                </a:solidFill>
                <a:latin typeface="Times New Roman" pitchFamily="18" charset="0"/>
                <a:ea typeface="Times New Roman" pitchFamily="18" charset="0"/>
                <a:cs typeface="Times New Roman" pitchFamily="18" charset="0"/>
              </a:rPr>
              <a:t>3- Simple columnar</a:t>
            </a:r>
            <a:r>
              <a:rPr lang="en-US" sz="2400" dirty="0">
                <a:solidFill>
                  <a:srgbClr val="222222"/>
                </a:solidFill>
                <a:latin typeface="Times New Roman" pitchFamily="18" charset="0"/>
                <a:ea typeface="Times New Roman" pitchFamily="18" charset="0"/>
                <a:cs typeface="Times New Roman" pitchFamily="18" charset="0"/>
              </a:rPr>
              <a:t>:</a:t>
            </a: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cells can be </a:t>
            </a:r>
            <a:r>
              <a:rPr kumimoji="0" lang="en-US" sz="2400" b="0" i="0" u="none" strike="noStrike" cap="none" normalizeH="0" baseline="0" dirty="0" smtClean="0">
                <a:ln>
                  <a:noFill/>
                </a:ln>
                <a:solidFill>
                  <a:srgbClr val="1D8527"/>
                </a:solidFill>
                <a:effectLst/>
                <a:latin typeface="Times New Roman" pitchFamily="18" charset="0"/>
                <a:ea typeface="Times New Roman" pitchFamily="18" charset="0"/>
                <a:cs typeface="Times New Roman" pitchFamily="18" charset="0"/>
              </a:rPr>
              <a:t>secretory, absorptive, or excretory</a:t>
            </a:r>
            <a:r>
              <a:rPr lang="en-US" sz="2400" dirty="0">
                <a:solidFill>
                  <a:srgbClr val="222222"/>
                </a:solidFill>
                <a:latin typeface="Times New Roman" pitchFamily="18" charset="0"/>
                <a:ea typeface="Times New Roman" pitchFamily="18" charset="0"/>
                <a:cs typeface="Times New Roman" pitchFamily="18" charset="0"/>
              </a:rPr>
              <a:t>,</a:t>
            </a: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can be ciliated or non-ciliated; ciliated columnar is found in the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female reproductive tract </a:t>
            </a: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and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uterus</a:t>
            </a: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Non-ciliated epithelium can also possess </a:t>
            </a:r>
            <a:r>
              <a:rPr kumimoji="0" lang="en-US" sz="2400" b="0" i="0" u="none" strike="noStrike" cap="none" normalizeH="0" baseline="0" dirty="0" smtClean="0">
                <a:ln>
                  <a:noFill/>
                </a:ln>
                <a:solidFill>
                  <a:srgbClr val="0B0080"/>
                </a:solidFill>
                <a:effectLst/>
                <a:latin typeface="Times New Roman" pitchFamily="18" charset="0"/>
                <a:ea typeface="Times New Roman" pitchFamily="18" charset="0"/>
                <a:cs typeface="Times New Roman" pitchFamily="18" charset="0"/>
                <a:hlinkClick r:id="rId2" tooltip="Microvillus"/>
              </a:rPr>
              <a:t>microvilli</a:t>
            </a:r>
            <a:r>
              <a:rPr kumimoji="0" lang="en-US" sz="2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7"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t="1" b="27808"/>
          <a:stretch/>
        </p:blipFill>
        <p:spPr bwMode="auto">
          <a:xfrm>
            <a:off x="3545958" y="1537290"/>
            <a:ext cx="4724400" cy="18022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514350" y="4572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160595" y="3124200"/>
            <a:ext cx="8528863" cy="1767150"/>
          </a:xfrm>
          <a:prstGeom prst="rect">
            <a:avLst/>
          </a:prstGeom>
        </p:spPr>
        <p:txBody>
          <a:bodyPr wrap="square">
            <a:spAutoFit/>
          </a:bodyPr>
          <a:lstStyle/>
          <a:p>
            <a:pPr lvl="0" algn="just">
              <a:lnSpc>
                <a:spcPct val="150000"/>
              </a:lnSpc>
              <a:spcAft>
                <a:spcPts val="120"/>
              </a:spcAft>
              <a:buClr>
                <a:srgbClr val="FF0000"/>
              </a:buClr>
            </a:pPr>
            <a:r>
              <a:rPr lang="en-US" sz="2400" b="1" dirty="0" smtClean="0">
                <a:solidFill>
                  <a:srgbClr val="0000FF"/>
                </a:solidFill>
                <a:latin typeface="Times New Roman"/>
                <a:ea typeface="Times New Roman"/>
                <a:cs typeface="Arial"/>
              </a:rPr>
              <a:t>4-</a:t>
            </a:r>
            <a:r>
              <a:rPr lang="en-US" sz="2400" dirty="0" smtClean="0">
                <a:solidFill>
                  <a:srgbClr val="0000FF"/>
                </a:solidFill>
                <a:latin typeface="Times New Roman"/>
                <a:ea typeface="Times New Roman"/>
                <a:cs typeface="Arial"/>
              </a:rPr>
              <a:t> </a:t>
            </a:r>
            <a:r>
              <a:rPr lang="en-US" sz="2400" dirty="0">
                <a:solidFill>
                  <a:srgbClr val="0000FF"/>
                </a:solidFill>
                <a:latin typeface="Times New Roman"/>
                <a:ea typeface="Times New Roman"/>
                <a:cs typeface="Arial"/>
              </a:rPr>
              <a:t> </a:t>
            </a:r>
            <a:r>
              <a:rPr lang="en-US" sz="2400" b="1" dirty="0">
                <a:solidFill>
                  <a:srgbClr val="0000FF"/>
                </a:solidFill>
                <a:latin typeface="Times New Roman"/>
                <a:ea typeface="Calibri"/>
                <a:cs typeface="Arial"/>
              </a:rPr>
              <a:t>Pseudo </a:t>
            </a:r>
            <a:r>
              <a:rPr lang="en-US" sz="2400" b="1" dirty="0" smtClean="0">
                <a:solidFill>
                  <a:srgbClr val="0000FF"/>
                </a:solidFill>
                <a:latin typeface="Times New Roman"/>
                <a:ea typeface="Calibri"/>
                <a:cs typeface="Arial"/>
              </a:rPr>
              <a:t>stratified</a:t>
            </a:r>
            <a:endParaRPr lang="en-US" sz="2400" dirty="0" smtClean="0">
              <a:solidFill>
                <a:srgbClr val="0000FF"/>
              </a:solidFill>
              <a:latin typeface="Times New Roman"/>
              <a:ea typeface="Times New Roman"/>
              <a:cs typeface="Arial"/>
            </a:endParaRPr>
          </a:p>
          <a:p>
            <a:pPr lvl="0" algn="just">
              <a:lnSpc>
                <a:spcPct val="150000"/>
              </a:lnSpc>
              <a:spcAft>
                <a:spcPts val="120"/>
              </a:spcAft>
              <a:buClr>
                <a:srgbClr val="FF0000"/>
              </a:buClr>
            </a:pPr>
            <a:r>
              <a:rPr lang="en-US" sz="2400" dirty="0" smtClean="0">
                <a:solidFill>
                  <a:srgbClr val="222222"/>
                </a:solidFill>
                <a:latin typeface="Times New Roman"/>
                <a:ea typeface="Times New Roman"/>
                <a:cs typeface="Arial"/>
              </a:rPr>
              <a:t> </a:t>
            </a:r>
            <a:r>
              <a:rPr lang="en-US" sz="2400" dirty="0">
                <a:solidFill>
                  <a:srgbClr val="222222"/>
                </a:solidFill>
                <a:latin typeface="Times New Roman"/>
                <a:ea typeface="Times New Roman"/>
                <a:cs typeface="Arial"/>
              </a:rPr>
              <a:t>can be ciliated or non-ciliated. The ciliated type is also </a:t>
            </a:r>
            <a:r>
              <a:rPr lang="en-US" sz="2400" dirty="0" smtClean="0">
                <a:solidFill>
                  <a:srgbClr val="222222"/>
                </a:solidFill>
                <a:latin typeface="Times New Roman"/>
                <a:ea typeface="Times New Roman"/>
                <a:cs typeface="Arial"/>
              </a:rPr>
              <a:t>called </a:t>
            </a:r>
            <a:r>
              <a:rPr lang="en-US" sz="2400" dirty="0" smtClean="0">
                <a:solidFill>
                  <a:srgbClr val="FF0000"/>
                </a:solidFill>
                <a:latin typeface="Times New Roman"/>
                <a:ea typeface="Times New Roman"/>
                <a:cs typeface="Arial"/>
              </a:rPr>
              <a:t>respiratory epithelium</a:t>
            </a:r>
            <a:r>
              <a:rPr lang="en-US" sz="2400" dirty="0" smtClean="0">
                <a:solidFill>
                  <a:srgbClr val="222222"/>
                </a:solidFill>
                <a:latin typeface="Times New Roman"/>
                <a:ea typeface="Times New Roman"/>
                <a:cs typeface="Arial"/>
              </a:rPr>
              <a:t>.</a:t>
            </a:r>
            <a:r>
              <a:rPr lang="en-US" sz="2400" dirty="0" smtClean="0">
                <a:solidFill>
                  <a:srgbClr val="333333"/>
                </a:solidFill>
                <a:latin typeface="Times New Roman"/>
                <a:ea typeface="Arial Unicode MS"/>
                <a:cs typeface="Arial"/>
              </a:rPr>
              <a:t> </a:t>
            </a:r>
            <a:r>
              <a:rPr lang="en-US" sz="2400" dirty="0">
                <a:solidFill>
                  <a:srgbClr val="008000"/>
                </a:solidFill>
                <a:latin typeface="Times New Roman"/>
                <a:ea typeface="Arial Unicode MS"/>
                <a:cs typeface="Arial"/>
              </a:rPr>
              <a:t>Protection, </a:t>
            </a:r>
            <a:r>
              <a:rPr lang="en-US" sz="2400" dirty="0" smtClean="0">
                <a:solidFill>
                  <a:srgbClr val="008000"/>
                </a:solidFill>
                <a:latin typeface="Times New Roman"/>
                <a:ea typeface="Arial Unicode MS"/>
                <a:cs typeface="Arial"/>
              </a:rPr>
              <a:t>secretion</a:t>
            </a:r>
            <a:endParaRPr lang="en-US" sz="2400" dirty="0">
              <a:ea typeface="Calibri"/>
              <a:cs typeface="Arial"/>
            </a:endParaRPr>
          </a:p>
        </p:txBody>
      </p:sp>
      <p:pic>
        <p:nvPicPr>
          <p:cNvPr id="410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4021"/>
          <a:stretch/>
        </p:blipFill>
        <p:spPr bwMode="auto">
          <a:xfrm>
            <a:off x="4648200" y="4853250"/>
            <a:ext cx="446035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7547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550" y="-93790"/>
            <a:ext cx="8610600" cy="1844095"/>
          </a:xfrm>
          <a:prstGeom prst="rect">
            <a:avLst/>
          </a:prstGeom>
        </p:spPr>
        <p:txBody>
          <a:bodyPr wrap="square">
            <a:spAutoFit/>
          </a:bodyPr>
          <a:lstStyle/>
          <a:p>
            <a:pPr lvl="0" algn="just">
              <a:lnSpc>
                <a:spcPct val="150000"/>
              </a:lnSpc>
              <a:spcAft>
                <a:spcPts val="120"/>
              </a:spcAft>
              <a:buClr>
                <a:srgbClr val="FF0000"/>
              </a:buClr>
              <a:buSzPts val="1200"/>
            </a:pPr>
            <a:r>
              <a:rPr lang="en-US" sz="2400" b="1" dirty="0" smtClean="0">
                <a:solidFill>
                  <a:srgbClr val="FF0000"/>
                </a:solidFill>
                <a:latin typeface="Times New Roman"/>
                <a:ea typeface="Times New Roman"/>
                <a:cs typeface="Arial"/>
              </a:rPr>
              <a:t>B- Stratified </a:t>
            </a:r>
            <a:r>
              <a:rPr lang="en-US" sz="2400" b="1" dirty="0">
                <a:solidFill>
                  <a:srgbClr val="FF0000"/>
                </a:solidFill>
                <a:latin typeface="Times New Roman"/>
                <a:ea typeface="Times New Roman"/>
                <a:cs typeface="Arial"/>
              </a:rPr>
              <a:t>epithelium</a:t>
            </a:r>
            <a:endParaRPr lang="en-US" sz="2400" dirty="0">
              <a:ea typeface="Calibri"/>
              <a:cs typeface="Arial"/>
            </a:endParaRPr>
          </a:p>
          <a:p>
            <a:pPr algn="just">
              <a:lnSpc>
                <a:spcPct val="150000"/>
              </a:lnSpc>
              <a:spcBef>
                <a:spcPts val="600"/>
              </a:spcBef>
              <a:spcAft>
                <a:spcPts val="600"/>
              </a:spcAft>
            </a:pPr>
            <a:r>
              <a:rPr lang="en-US" sz="2400" dirty="0">
                <a:solidFill>
                  <a:srgbClr val="222222"/>
                </a:solidFill>
                <a:latin typeface="Times New Roman"/>
                <a:ea typeface="Times New Roman"/>
                <a:cs typeface="Arial"/>
              </a:rPr>
              <a:t>     </a:t>
            </a:r>
            <a:r>
              <a:rPr lang="en-US" sz="2400" dirty="0" smtClean="0">
                <a:solidFill>
                  <a:srgbClr val="222222"/>
                </a:solidFill>
                <a:latin typeface="Times New Roman"/>
                <a:ea typeface="Times New Roman"/>
                <a:cs typeface="Arial"/>
              </a:rPr>
              <a:t> </a:t>
            </a:r>
            <a:r>
              <a:rPr lang="en-US" sz="2400" dirty="0">
                <a:solidFill>
                  <a:srgbClr val="222222"/>
                </a:solidFill>
                <a:latin typeface="Times New Roman"/>
                <a:ea typeface="Times New Roman"/>
                <a:cs typeface="Arial"/>
              </a:rPr>
              <a:t>Stratified epithelium differs from simple epithelium in that it is multilayered. </a:t>
            </a:r>
            <a:endParaRPr lang="en-US" sz="2400" dirty="0">
              <a:ea typeface="Calibri"/>
              <a:cs typeface="Arial"/>
            </a:endParaRPr>
          </a:p>
        </p:txBody>
      </p:sp>
      <p:sp>
        <p:nvSpPr>
          <p:cNvPr id="4" name="Rectangle 3"/>
          <p:cNvSpPr/>
          <p:nvPr/>
        </p:nvSpPr>
        <p:spPr>
          <a:xfrm>
            <a:off x="57150" y="1600200"/>
            <a:ext cx="8763000" cy="4049827"/>
          </a:xfrm>
          <a:prstGeom prst="rect">
            <a:avLst/>
          </a:prstGeom>
        </p:spPr>
        <p:txBody>
          <a:bodyPr wrap="square">
            <a:spAutoFit/>
          </a:bodyPr>
          <a:lstStyle/>
          <a:p>
            <a:pPr algn="just">
              <a:lnSpc>
                <a:spcPct val="150000"/>
              </a:lnSpc>
              <a:spcBef>
                <a:spcPts val="500"/>
              </a:spcBef>
              <a:spcAft>
                <a:spcPts val="500"/>
              </a:spcAft>
            </a:pPr>
            <a:r>
              <a:rPr lang="en-US" b="1" dirty="0">
                <a:latin typeface="Times New Roman"/>
                <a:ea typeface="Arial Unicode MS"/>
                <a:cs typeface="Times New Roman"/>
              </a:rPr>
              <a:t> </a:t>
            </a:r>
            <a:r>
              <a:rPr lang="en-US" sz="2400" dirty="0">
                <a:latin typeface="Times New Roman"/>
                <a:ea typeface="Arial Unicode MS"/>
                <a:cs typeface="Times New Roman"/>
              </a:rPr>
              <a:t>Stratified epithelia are classified according to the </a:t>
            </a:r>
            <a:r>
              <a:rPr lang="en-US" sz="2400" dirty="0" smtClean="0">
                <a:latin typeface="Times New Roman"/>
                <a:ea typeface="Arial Unicode MS"/>
                <a:cs typeface="Times New Roman"/>
              </a:rPr>
              <a:t> </a:t>
            </a:r>
            <a:r>
              <a:rPr lang="en-US" sz="2400" dirty="0" smtClean="0">
                <a:solidFill>
                  <a:srgbClr val="FF0000"/>
                </a:solidFill>
                <a:latin typeface="Times New Roman"/>
                <a:ea typeface="Arial Unicode MS"/>
                <a:cs typeface="Times New Roman"/>
              </a:rPr>
              <a:t>cell </a:t>
            </a:r>
            <a:r>
              <a:rPr lang="en-US" sz="2400" dirty="0">
                <a:solidFill>
                  <a:srgbClr val="FF0000"/>
                </a:solidFill>
                <a:latin typeface="Times New Roman"/>
                <a:ea typeface="Arial Unicode MS"/>
                <a:cs typeface="Times New Roman"/>
              </a:rPr>
              <a:t>shape of the superficial layers</a:t>
            </a:r>
            <a:r>
              <a:rPr lang="en-US" sz="2400" dirty="0">
                <a:latin typeface="Times New Roman"/>
                <a:ea typeface="Arial Unicode MS"/>
                <a:cs typeface="Times New Roman"/>
              </a:rPr>
              <a:t>: </a:t>
            </a:r>
            <a:endParaRPr lang="en-US" sz="2400" dirty="0" smtClean="0">
              <a:latin typeface="Times New Roman"/>
              <a:ea typeface="Arial Unicode MS"/>
              <a:cs typeface="Times New Roman"/>
            </a:endParaRPr>
          </a:p>
          <a:p>
            <a:pPr algn="just">
              <a:lnSpc>
                <a:spcPct val="150000"/>
              </a:lnSpc>
              <a:spcBef>
                <a:spcPts val="500"/>
              </a:spcBef>
              <a:spcAft>
                <a:spcPts val="500"/>
              </a:spcAft>
            </a:pPr>
            <a:endParaRPr lang="en-US" sz="2400" dirty="0">
              <a:latin typeface="Times New Roman"/>
              <a:ea typeface="Times New Roman"/>
            </a:endParaRPr>
          </a:p>
          <a:p>
            <a:pPr marL="342900" marR="0" lvl="0" indent="-342900" algn="just">
              <a:lnSpc>
                <a:spcPct val="150000"/>
              </a:lnSpc>
              <a:spcBef>
                <a:spcPts val="500"/>
              </a:spcBef>
              <a:spcAft>
                <a:spcPts val="500"/>
              </a:spcAft>
              <a:buClr>
                <a:srgbClr val="FF0000"/>
              </a:buClr>
              <a:buFont typeface="+mj-lt"/>
              <a:buAutoNum type="arabicPeriod"/>
            </a:pPr>
            <a:r>
              <a:rPr lang="en-US" sz="2400" b="1" dirty="0">
                <a:solidFill>
                  <a:srgbClr val="FF0000"/>
                </a:solidFill>
                <a:latin typeface="Times New Roman"/>
                <a:ea typeface="Arial Unicode MS"/>
                <a:cs typeface="Times New Roman"/>
              </a:rPr>
              <a:t>Stratified </a:t>
            </a:r>
            <a:r>
              <a:rPr lang="en-US" sz="2400" b="1" dirty="0" smtClean="0">
                <a:solidFill>
                  <a:srgbClr val="FF0000"/>
                </a:solidFill>
                <a:latin typeface="Times New Roman"/>
                <a:ea typeface="Arial Unicode MS"/>
                <a:cs typeface="Times New Roman"/>
              </a:rPr>
              <a:t>squamous</a:t>
            </a:r>
          </a:p>
          <a:p>
            <a:pPr marR="0" lvl="0" algn="just">
              <a:lnSpc>
                <a:spcPct val="150000"/>
              </a:lnSpc>
              <a:spcBef>
                <a:spcPts val="500"/>
              </a:spcBef>
              <a:spcAft>
                <a:spcPts val="500"/>
              </a:spcAft>
              <a:buClr>
                <a:srgbClr val="FF0000"/>
              </a:buClr>
            </a:pPr>
            <a:r>
              <a:rPr lang="en-US" sz="2400" dirty="0" smtClean="0">
                <a:solidFill>
                  <a:srgbClr val="FF0000"/>
                </a:solidFill>
                <a:latin typeface="Times New Roman"/>
                <a:ea typeface="Arial Unicode MS"/>
                <a:cs typeface="Times New Roman"/>
              </a:rPr>
              <a:t> </a:t>
            </a:r>
            <a:endParaRPr lang="en-US" sz="2400" dirty="0">
              <a:latin typeface="Times New Roman"/>
              <a:ea typeface="Times New Roman"/>
            </a:endParaRPr>
          </a:p>
          <a:p>
            <a:pPr marL="342900" indent="-342900">
              <a:buFontTx/>
              <a:buChar char="-"/>
            </a:pPr>
            <a:r>
              <a:rPr lang="en-US" sz="2400" b="1" dirty="0" smtClean="0">
                <a:solidFill>
                  <a:srgbClr val="002060"/>
                </a:solidFill>
                <a:latin typeface="Times New Roman"/>
                <a:ea typeface="Arial Unicode MS"/>
              </a:rPr>
              <a:t>Stratified </a:t>
            </a:r>
            <a:r>
              <a:rPr lang="en-US" sz="2400" b="1" dirty="0">
                <a:solidFill>
                  <a:srgbClr val="002060"/>
                </a:solidFill>
                <a:latin typeface="Times New Roman"/>
                <a:ea typeface="Arial Unicode MS"/>
              </a:rPr>
              <a:t>squamous keratinized </a:t>
            </a:r>
            <a:r>
              <a:rPr lang="en-US" sz="2400" b="1" dirty="0" smtClean="0">
                <a:solidFill>
                  <a:srgbClr val="002060"/>
                </a:solidFill>
                <a:latin typeface="Times New Roman"/>
                <a:ea typeface="Arial Unicode MS"/>
              </a:rPr>
              <a:t>epithelium</a:t>
            </a:r>
          </a:p>
          <a:p>
            <a:r>
              <a:rPr lang="en-US" sz="2400" b="1" dirty="0">
                <a:solidFill>
                  <a:srgbClr val="3333FF"/>
                </a:solidFill>
                <a:latin typeface="Times New Roman"/>
                <a:ea typeface="Arial Unicode MS"/>
              </a:rPr>
              <a:t> </a:t>
            </a:r>
            <a:r>
              <a:rPr lang="en-US" sz="2400" b="1" dirty="0" smtClean="0">
                <a:solidFill>
                  <a:srgbClr val="3333FF"/>
                </a:solidFill>
                <a:latin typeface="Times New Roman"/>
                <a:ea typeface="Arial Unicode MS"/>
              </a:rPr>
              <a:t>(</a:t>
            </a:r>
            <a:r>
              <a:rPr lang="en-US" sz="2400" dirty="0" smtClean="0">
                <a:solidFill>
                  <a:srgbClr val="3333FF"/>
                </a:solidFill>
                <a:latin typeface="Times New Roman"/>
                <a:ea typeface="Arial Unicode MS"/>
              </a:rPr>
              <a:t>rich </a:t>
            </a:r>
            <a:r>
              <a:rPr lang="en-US" sz="2400" dirty="0">
                <a:solidFill>
                  <a:srgbClr val="3333FF"/>
                </a:solidFill>
                <a:latin typeface="Times New Roman"/>
                <a:ea typeface="Arial Unicode MS"/>
              </a:rPr>
              <a:t>in keratin intermediate </a:t>
            </a:r>
            <a:r>
              <a:rPr lang="en-US" sz="2400" dirty="0" smtClean="0">
                <a:solidFill>
                  <a:srgbClr val="3333FF"/>
                </a:solidFill>
                <a:latin typeface="Times New Roman"/>
                <a:ea typeface="Arial Unicode MS"/>
              </a:rPr>
              <a:t>filaments</a:t>
            </a:r>
            <a:r>
              <a:rPr lang="en-US" sz="2400" dirty="0" smtClean="0">
                <a:latin typeface="Times New Roman"/>
                <a:ea typeface="Arial Unicode MS"/>
              </a:rPr>
              <a:t>), </a:t>
            </a:r>
            <a:r>
              <a:rPr lang="en-US" sz="2400" dirty="0">
                <a:solidFill>
                  <a:srgbClr val="FF0000"/>
                </a:solidFill>
                <a:latin typeface="Times New Roman"/>
                <a:ea typeface="Arial Unicode MS"/>
              </a:rPr>
              <a:t>epidermis of skin</a:t>
            </a:r>
            <a:endParaRPr lang="en-US" sz="2400" dirty="0">
              <a:solidFill>
                <a:srgbClr val="FF0000"/>
              </a:solidFill>
            </a:endParaRPr>
          </a:p>
        </p:txBody>
      </p:sp>
      <p:sp>
        <p:nvSpPr>
          <p:cNvPr id="5" name="Rectangle 4"/>
          <p:cNvSpPr/>
          <p:nvPr/>
        </p:nvSpPr>
        <p:spPr>
          <a:xfrm>
            <a:off x="57150" y="5657671"/>
            <a:ext cx="9086850" cy="830997"/>
          </a:xfrm>
          <a:prstGeom prst="rect">
            <a:avLst/>
          </a:prstGeom>
        </p:spPr>
        <p:txBody>
          <a:bodyPr wrap="square">
            <a:spAutoFit/>
          </a:bodyPr>
          <a:lstStyle/>
          <a:p>
            <a:r>
              <a:rPr lang="en-US" sz="2400" dirty="0">
                <a:latin typeface="Times New Roman"/>
                <a:ea typeface="Arial Unicode MS"/>
              </a:rPr>
              <a:t>- </a:t>
            </a:r>
            <a:r>
              <a:rPr lang="en-US" sz="2400" b="1" dirty="0">
                <a:solidFill>
                  <a:srgbClr val="002060"/>
                </a:solidFill>
                <a:latin typeface="Times New Roman"/>
                <a:ea typeface="Arial Unicode MS"/>
              </a:rPr>
              <a:t>Stratified squamous non keratinized epithelium</a:t>
            </a:r>
            <a:r>
              <a:rPr lang="en-US" sz="2400" dirty="0">
                <a:solidFill>
                  <a:srgbClr val="002060"/>
                </a:solidFill>
                <a:latin typeface="Times New Roman"/>
                <a:ea typeface="Arial Unicode MS"/>
              </a:rPr>
              <a:t> </a:t>
            </a:r>
            <a:r>
              <a:rPr lang="en-US" sz="2400" dirty="0" smtClean="0">
                <a:solidFill>
                  <a:srgbClr val="3333FF"/>
                </a:solidFill>
                <a:latin typeface="Times New Roman"/>
                <a:ea typeface="Arial Unicode MS"/>
              </a:rPr>
              <a:t>(with sparse </a:t>
            </a:r>
            <a:r>
              <a:rPr lang="en-US" sz="2400" dirty="0">
                <a:solidFill>
                  <a:srgbClr val="3333FF"/>
                </a:solidFill>
                <a:latin typeface="Times New Roman"/>
                <a:ea typeface="Arial Unicode MS"/>
              </a:rPr>
              <a:t>amounts of keratin).</a:t>
            </a:r>
            <a:r>
              <a:rPr lang="en-US" sz="2400" dirty="0">
                <a:latin typeface="Times New Roman"/>
                <a:ea typeface="Arial Unicode MS"/>
              </a:rPr>
              <a:t>lines wet cavities </a:t>
            </a:r>
            <a:r>
              <a:rPr lang="en-US" sz="2400" dirty="0" err="1" smtClean="0">
                <a:latin typeface="Times New Roman"/>
                <a:ea typeface="Arial Unicode MS"/>
              </a:rPr>
              <a:t>eg</a:t>
            </a:r>
            <a:r>
              <a:rPr lang="en-US" sz="2400" dirty="0">
                <a:latin typeface="Times New Roman"/>
                <a:ea typeface="Arial Unicode MS"/>
              </a:rPr>
              <a:t>, </a:t>
            </a:r>
            <a:r>
              <a:rPr lang="en-US" sz="2400" dirty="0">
                <a:solidFill>
                  <a:srgbClr val="FF0000"/>
                </a:solidFill>
                <a:latin typeface="Times New Roman"/>
                <a:ea typeface="Arial Unicode MS"/>
              </a:rPr>
              <a:t>mouth, </a:t>
            </a:r>
            <a:r>
              <a:rPr lang="en-US" sz="2400" dirty="0" smtClean="0">
                <a:solidFill>
                  <a:srgbClr val="FF0000"/>
                </a:solidFill>
                <a:latin typeface="Times New Roman"/>
                <a:ea typeface="Arial Unicode MS"/>
              </a:rPr>
              <a:t>esophagus</a:t>
            </a:r>
            <a:r>
              <a:rPr lang="en-US" sz="2400" dirty="0" smtClean="0">
                <a:latin typeface="Times New Roman"/>
                <a:ea typeface="Arial Unicode MS"/>
              </a:rPr>
              <a:t>. </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222294"/>
            <a:ext cx="5029200" cy="2502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8904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457200"/>
            <a:ext cx="8093186" cy="4524315"/>
          </a:xfrm>
          <a:prstGeom prst="rect">
            <a:avLst/>
          </a:prstGeom>
        </p:spPr>
        <p:txBody>
          <a:bodyPr wrap="square">
            <a:spAutoFit/>
          </a:bodyPr>
          <a:lstStyle/>
          <a:p>
            <a:pPr lvl="0" algn="just">
              <a:lnSpc>
                <a:spcPct val="150000"/>
              </a:lnSpc>
              <a:buClr>
                <a:srgbClr val="FF0000"/>
              </a:buClr>
            </a:pPr>
            <a:r>
              <a:rPr lang="en-US" sz="2400" b="1" dirty="0" smtClean="0">
                <a:solidFill>
                  <a:srgbClr val="FF0000"/>
                </a:solidFill>
                <a:latin typeface="Times New Roman"/>
                <a:ea typeface="Arial Unicode MS"/>
                <a:cs typeface="Arial"/>
              </a:rPr>
              <a:t>2- Stratified </a:t>
            </a:r>
            <a:r>
              <a:rPr lang="en-US" sz="2400" b="1" dirty="0">
                <a:solidFill>
                  <a:srgbClr val="FF0000"/>
                </a:solidFill>
                <a:latin typeface="Times New Roman"/>
                <a:ea typeface="Arial Unicode MS"/>
                <a:cs typeface="Arial"/>
              </a:rPr>
              <a:t>cuboidal</a:t>
            </a:r>
            <a:r>
              <a:rPr lang="en-US" sz="2400" dirty="0">
                <a:solidFill>
                  <a:srgbClr val="FF0000"/>
                </a:solidFill>
                <a:latin typeface="Times New Roman"/>
                <a:ea typeface="Arial Unicode MS"/>
                <a:cs typeface="Arial"/>
              </a:rPr>
              <a:t> </a:t>
            </a:r>
            <a:r>
              <a:rPr lang="en-US" sz="2400" b="1" dirty="0">
                <a:solidFill>
                  <a:srgbClr val="FF0000"/>
                </a:solidFill>
                <a:latin typeface="Times New Roman"/>
                <a:ea typeface="Arial Unicode MS"/>
                <a:cs typeface="Arial"/>
              </a:rPr>
              <a:t>epithelium</a:t>
            </a:r>
            <a:r>
              <a:rPr lang="en-US" sz="2400" dirty="0">
                <a:solidFill>
                  <a:srgbClr val="FF0000"/>
                </a:solidFill>
                <a:latin typeface="Times New Roman"/>
                <a:ea typeface="Arial Unicode MS"/>
                <a:cs typeface="Arial"/>
              </a:rPr>
              <a:t> </a:t>
            </a:r>
            <a:r>
              <a:rPr lang="en-US" sz="2400" dirty="0">
                <a:latin typeface="Times New Roman"/>
                <a:ea typeface="Arial Unicode MS"/>
                <a:cs typeface="Arial"/>
              </a:rPr>
              <a:t>is restricted to large excretory ducts of sweat and salivary glands, where it </a:t>
            </a:r>
            <a:r>
              <a:rPr lang="en-US" sz="2400" dirty="0" smtClean="0">
                <a:latin typeface="Times New Roman"/>
                <a:ea typeface="Arial Unicode MS"/>
                <a:cs typeface="Arial"/>
              </a:rPr>
              <a:t>provides </a:t>
            </a:r>
            <a:r>
              <a:rPr lang="en-US" sz="2400" dirty="0">
                <a:latin typeface="Times New Roman"/>
                <a:ea typeface="Arial Unicode MS"/>
                <a:cs typeface="Arial"/>
              </a:rPr>
              <a:t>a lining more robust than that of a simple epithelium</a:t>
            </a:r>
            <a:r>
              <a:rPr lang="en-US" sz="2400" dirty="0" smtClean="0">
                <a:latin typeface="Times New Roman"/>
                <a:ea typeface="Arial Unicode MS"/>
                <a:cs typeface="Arial"/>
              </a:rPr>
              <a:t>.</a:t>
            </a:r>
          </a:p>
          <a:p>
            <a:pPr lvl="0" algn="just">
              <a:lnSpc>
                <a:spcPct val="150000"/>
              </a:lnSpc>
              <a:buClr>
                <a:srgbClr val="FF0000"/>
              </a:buClr>
            </a:pPr>
            <a:endParaRPr lang="en-US" sz="2400" dirty="0">
              <a:latin typeface="Times New Roman"/>
              <a:ea typeface="Arial Unicode MS"/>
              <a:cs typeface="Arial"/>
            </a:endParaRPr>
          </a:p>
          <a:p>
            <a:pPr lvl="0" algn="just">
              <a:lnSpc>
                <a:spcPct val="150000"/>
              </a:lnSpc>
              <a:buClr>
                <a:srgbClr val="FF0000"/>
              </a:buClr>
            </a:pPr>
            <a:endParaRPr lang="en-US" sz="2400" dirty="0" smtClean="0">
              <a:ea typeface="Calibri"/>
              <a:cs typeface="Arial"/>
            </a:endParaRPr>
          </a:p>
          <a:p>
            <a:pPr lvl="0" algn="just">
              <a:lnSpc>
                <a:spcPct val="150000"/>
              </a:lnSpc>
              <a:buClr>
                <a:srgbClr val="FF0000"/>
              </a:buClr>
            </a:pPr>
            <a:endParaRPr lang="en-US" sz="2400" dirty="0">
              <a:ea typeface="Calibri"/>
              <a:cs typeface="Arial"/>
            </a:endParaRPr>
          </a:p>
          <a:p>
            <a:pPr marR="0" lvl="0" algn="just">
              <a:lnSpc>
                <a:spcPct val="150000"/>
              </a:lnSpc>
              <a:spcBef>
                <a:spcPts val="0"/>
              </a:spcBef>
              <a:spcAft>
                <a:spcPts val="1000"/>
              </a:spcAft>
              <a:buClr>
                <a:srgbClr val="FF0000"/>
              </a:buClr>
            </a:pPr>
            <a:r>
              <a:rPr lang="en-US" sz="2400" b="1" dirty="0" smtClean="0">
                <a:solidFill>
                  <a:srgbClr val="FF0000"/>
                </a:solidFill>
                <a:latin typeface="Times New Roman"/>
                <a:ea typeface="Arial Unicode MS"/>
                <a:cs typeface="Arial"/>
              </a:rPr>
              <a:t>3- Stratified </a:t>
            </a:r>
            <a:r>
              <a:rPr lang="en-US" sz="2400" b="1" dirty="0">
                <a:solidFill>
                  <a:srgbClr val="FF0000"/>
                </a:solidFill>
                <a:latin typeface="Times New Roman"/>
                <a:ea typeface="Arial Unicode MS"/>
                <a:cs typeface="Arial"/>
              </a:rPr>
              <a:t>columnar epithelia</a:t>
            </a:r>
            <a:r>
              <a:rPr lang="en-US" sz="2400" dirty="0">
                <a:solidFill>
                  <a:srgbClr val="FF0000"/>
                </a:solidFill>
                <a:latin typeface="Times New Roman"/>
                <a:ea typeface="Arial Unicode MS"/>
                <a:cs typeface="Arial"/>
              </a:rPr>
              <a:t> </a:t>
            </a:r>
            <a:r>
              <a:rPr lang="en-US" sz="2400" dirty="0">
                <a:latin typeface="Times New Roman"/>
                <a:ea typeface="Arial Unicode MS"/>
                <a:cs typeface="Arial"/>
              </a:rPr>
              <a:t>are rare, can be found in the </a:t>
            </a:r>
            <a:r>
              <a:rPr lang="en-US" sz="2400" dirty="0" smtClean="0">
                <a:latin typeface="Times New Roman"/>
                <a:ea typeface="Arial Unicode MS"/>
                <a:cs typeface="Arial"/>
              </a:rPr>
              <a:t>lining </a:t>
            </a:r>
            <a:r>
              <a:rPr lang="en-US" sz="2400" dirty="0">
                <a:latin typeface="Times New Roman"/>
                <a:ea typeface="Arial Unicode MS"/>
                <a:cs typeface="Arial"/>
              </a:rPr>
              <a:t>the eyelids, where it is both protective </a:t>
            </a:r>
            <a:r>
              <a:rPr lang="en-US" sz="2400">
                <a:latin typeface="Times New Roman"/>
                <a:ea typeface="Arial Unicode MS"/>
                <a:cs typeface="Arial"/>
              </a:rPr>
              <a:t>and </a:t>
            </a:r>
            <a:r>
              <a:rPr lang="en-US" sz="2400" smtClean="0">
                <a:latin typeface="Times New Roman"/>
                <a:ea typeface="Arial Unicode MS"/>
                <a:cs typeface="Arial"/>
              </a:rPr>
              <a:t>secreting</a:t>
            </a:r>
            <a:r>
              <a:rPr lang="en-US" sz="2400" dirty="0">
                <a:latin typeface="Times New Roman"/>
                <a:ea typeface="Arial Unicode MS"/>
                <a:cs typeface="Arial"/>
              </a:rPr>
              <a:t>.</a:t>
            </a:r>
            <a:endParaRPr lang="en-US" sz="2400" dirty="0">
              <a:ea typeface="Calibri"/>
              <a:cs typeface="Arial"/>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a:spLocks noChangeArrowheads="1"/>
          </p:cNvSpPr>
          <p:nvPr/>
        </p:nvSpPr>
        <p:spPr bwMode="auto">
          <a:xfrm>
            <a:off x="384968" y="4682064"/>
            <a:ext cx="8374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11998"/>
          <a:stretch/>
        </p:blipFill>
        <p:spPr bwMode="auto">
          <a:xfrm>
            <a:off x="4069553" y="2187075"/>
            <a:ext cx="2407447" cy="151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6377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634</Words>
  <Application>Microsoft Office PowerPoint</Application>
  <PresentationFormat>On-screen Show (4:3)</PresentationFormat>
  <Paragraphs>72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Naim Al Hussaini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Dr.Kawther</dc:creator>
  <cp:lastModifiedBy>Dr.Kawther</cp:lastModifiedBy>
  <cp:revision>40</cp:revision>
  <dcterms:created xsi:type="dcterms:W3CDTF">2018-11-10T10:13:38Z</dcterms:created>
  <dcterms:modified xsi:type="dcterms:W3CDTF">2018-11-12T09:50:45Z</dcterms:modified>
</cp:coreProperties>
</file>